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Lst>
  <p:notesMasterIdLst>
    <p:notesMasterId r:id="rId46"/>
  </p:notesMasterIdLst>
  <p:handoutMasterIdLst>
    <p:handoutMasterId r:id="rId47"/>
  </p:handoutMasterIdLst>
  <p:sldIdLst>
    <p:sldId id="381" r:id="rId4"/>
    <p:sldId id="535" r:id="rId5"/>
    <p:sldId id="614" r:id="rId6"/>
    <p:sldId id="544" r:id="rId7"/>
    <p:sldId id="537" r:id="rId8"/>
    <p:sldId id="648" r:id="rId9"/>
    <p:sldId id="545" r:id="rId10"/>
    <p:sldId id="546" r:id="rId11"/>
    <p:sldId id="548" r:id="rId12"/>
    <p:sldId id="547" r:id="rId13"/>
    <p:sldId id="650" r:id="rId14"/>
    <p:sldId id="604" r:id="rId15"/>
    <p:sldId id="605" r:id="rId16"/>
    <p:sldId id="606" r:id="rId17"/>
    <p:sldId id="607" r:id="rId18"/>
    <p:sldId id="599" r:id="rId19"/>
    <p:sldId id="608" r:id="rId20"/>
    <p:sldId id="609" r:id="rId21"/>
    <p:sldId id="610" r:id="rId22"/>
    <p:sldId id="611" r:id="rId23"/>
    <p:sldId id="612" r:id="rId24"/>
    <p:sldId id="613" r:id="rId25"/>
    <p:sldId id="615" r:id="rId26"/>
    <p:sldId id="652" r:id="rId27"/>
    <p:sldId id="592" r:id="rId28"/>
    <p:sldId id="593" r:id="rId29"/>
    <p:sldId id="594" r:id="rId30"/>
    <p:sldId id="616" r:id="rId31"/>
    <p:sldId id="630" r:id="rId32"/>
    <p:sldId id="631" r:id="rId33"/>
    <p:sldId id="632" r:id="rId34"/>
    <p:sldId id="633" r:id="rId35"/>
    <p:sldId id="636" r:id="rId36"/>
    <p:sldId id="637" r:id="rId37"/>
    <p:sldId id="654" r:id="rId38"/>
    <p:sldId id="655" r:id="rId39"/>
    <p:sldId id="656" r:id="rId40"/>
    <p:sldId id="641" r:id="rId41"/>
    <p:sldId id="642" r:id="rId42"/>
    <p:sldId id="643" r:id="rId43"/>
    <p:sldId id="653" r:id="rId44"/>
    <p:sldId id="645"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33CC"/>
    <a:srgbClr val="0000FF"/>
    <a:srgbClr val="000000"/>
    <a:srgbClr val="9971C5"/>
    <a:srgbClr val="A365D1"/>
    <a:srgbClr val="8D42C6"/>
    <a:srgbClr val="59595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3" autoAdjust="0"/>
    <p:restoredTop sz="77667" autoAdjust="0"/>
  </p:normalViewPr>
  <p:slideViewPr>
    <p:cSldViewPr>
      <p:cViewPr varScale="1">
        <p:scale>
          <a:sx n="66" d="100"/>
          <a:sy n="66" d="100"/>
        </p:scale>
        <p:origin x="1464" y="58"/>
      </p:cViewPr>
      <p:guideLst>
        <p:guide orient="horz" pos="2160"/>
        <p:guide pos="2880"/>
      </p:guideLst>
    </p:cSldViewPr>
  </p:slideViewPr>
  <p:notesTextViewPr>
    <p:cViewPr>
      <p:scale>
        <a:sx n="1" d="1"/>
        <a:sy n="1" d="1"/>
      </p:scale>
      <p:origin x="0" y="0"/>
    </p:cViewPr>
  </p:notesTextViewPr>
  <p:sorterViewPr>
    <p:cViewPr>
      <p:scale>
        <a:sx n="134" d="100"/>
        <a:sy n="13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FE362-083C-4411-8F37-339B6125D776}"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0990ADD0-93D2-4AD5-BDB3-4061121BA3C0}">
      <dgm:prSet/>
      <dgm:spPr/>
      <dgm:t>
        <a:bodyPr/>
        <a:lstStyle/>
        <a:p>
          <a:pPr rtl="0"/>
          <a:r>
            <a:rPr lang="en-US" dirty="0" smtClean="0"/>
            <a:t>1. Team Member Profile</a:t>
          </a:r>
          <a:endParaRPr lang="en-US" dirty="0"/>
        </a:p>
      </dgm:t>
    </dgm:pt>
    <dgm:pt modelId="{84B49058-1823-4BF3-B401-3F8EE6456B45}" type="parTrans" cxnId="{1F0A157C-956E-4642-8F4E-ADE26B7BCD20}">
      <dgm:prSet/>
      <dgm:spPr/>
      <dgm:t>
        <a:bodyPr/>
        <a:lstStyle/>
        <a:p>
          <a:endParaRPr lang="en-US"/>
        </a:p>
      </dgm:t>
    </dgm:pt>
    <dgm:pt modelId="{F48598A6-EFED-4D93-B11D-7FA4356F6E5B}" type="sibTrans" cxnId="{1F0A157C-956E-4642-8F4E-ADE26B7BCD20}">
      <dgm:prSet/>
      <dgm:spPr/>
      <dgm:t>
        <a:bodyPr/>
        <a:lstStyle/>
        <a:p>
          <a:endParaRPr lang="en-US" dirty="0"/>
        </a:p>
      </dgm:t>
    </dgm:pt>
    <dgm:pt modelId="{D728DFEF-0DAA-4974-95B3-8538594A4376}">
      <dgm:prSet/>
      <dgm:spPr/>
      <dgm:t>
        <a:bodyPr/>
        <a:lstStyle/>
        <a:p>
          <a:pPr rtl="0"/>
          <a:r>
            <a:rPr lang="en-US" dirty="0" smtClean="0"/>
            <a:t>2. Credentials (= Username + Password)</a:t>
          </a:r>
          <a:endParaRPr lang="en-US" dirty="0"/>
        </a:p>
      </dgm:t>
    </dgm:pt>
    <dgm:pt modelId="{6FC72998-43E6-43E0-A6BF-B5DE9265EC9A}" type="parTrans" cxnId="{0758C0EC-5CC3-474A-8702-C73B835412C7}">
      <dgm:prSet/>
      <dgm:spPr/>
      <dgm:t>
        <a:bodyPr/>
        <a:lstStyle/>
        <a:p>
          <a:endParaRPr lang="en-US"/>
        </a:p>
      </dgm:t>
    </dgm:pt>
    <dgm:pt modelId="{D6B5A29C-D9DD-4FEE-A820-474837102350}" type="sibTrans" cxnId="{0758C0EC-5CC3-474A-8702-C73B835412C7}">
      <dgm:prSet/>
      <dgm:spPr/>
      <dgm:t>
        <a:bodyPr/>
        <a:lstStyle/>
        <a:p>
          <a:endParaRPr lang="en-US" dirty="0"/>
        </a:p>
      </dgm:t>
    </dgm:pt>
    <dgm:pt modelId="{B221BD13-B495-4884-8497-BC938B31A124}">
      <dgm:prSet/>
      <dgm:spPr/>
      <dgm:t>
        <a:bodyPr/>
        <a:lstStyle/>
        <a:p>
          <a:pPr rtl="0"/>
          <a:r>
            <a:rPr lang="en-US" dirty="0" smtClean="0"/>
            <a:t>3. The STARS landing page link</a:t>
          </a:r>
          <a:endParaRPr lang="en-US" dirty="0"/>
        </a:p>
      </dgm:t>
    </dgm:pt>
    <dgm:pt modelId="{4B743584-2B76-490E-9AC8-DD7F293C8CD1}" type="parTrans" cxnId="{FC99AC0F-0983-4E34-8242-BB72DCEE85ED}">
      <dgm:prSet/>
      <dgm:spPr/>
      <dgm:t>
        <a:bodyPr/>
        <a:lstStyle/>
        <a:p>
          <a:endParaRPr lang="en-US"/>
        </a:p>
      </dgm:t>
    </dgm:pt>
    <dgm:pt modelId="{55211A99-C63A-4AE1-83BD-C3CA256EC121}" type="sibTrans" cxnId="{FC99AC0F-0983-4E34-8242-BB72DCEE85ED}">
      <dgm:prSet/>
      <dgm:spPr/>
      <dgm:t>
        <a:bodyPr/>
        <a:lstStyle/>
        <a:p>
          <a:endParaRPr lang="en-US"/>
        </a:p>
      </dgm:t>
    </dgm:pt>
    <dgm:pt modelId="{59A49719-AA98-4C2E-B91A-54144569C187}" type="pres">
      <dgm:prSet presAssocID="{C19FE362-083C-4411-8F37-339B6125D776}" presName="Name0" presStyleCnt="0">
        <dgm:presLayoutVars>
          <dgm:dir/>
          <dgm:resizeHandles val="exact"/>
        </dgm:presLayoutVars>
      </dgm:prSet>
      <dgm:spPr/>
      <dgm:t>
        <a:bodyPr/>
        <a:lstStyle/>
        <a:p>
          <a:endParaRPr lang="en-US"/>
        </a:p>
      </dgm:t>
    </dgm:pt>
    <dgm:pt modelId="{3A6EB7CA-47C9-4C9E-88BE-5C085329A441}" type="pres">
      <dgm:prSet presAssocID="{0990ADD0-93D2-4AD5-BDB3-4061121BA3C0}" presName="node" presStyleLbl="node1" presStyleIdx="0" presStyleCnt="3" custScaleY="124721">
        <dgm:presLayoutVars>
          <dgm:bulletEnabled val="1"/>
        </dgm:presLayoutVars>
      </dgm:prSet>
      <dgm:spPr/>
      <dgm:t>
        <a:bodyPr/>
        <a:lstStyle/>
        <a:p>
          <a:endParaRPr lang="en-US"/>
        </a:p>
      </dgm:t>
    </dgm:pt>
    <dgm:pt modelId="{8320ADBB-7CCE-4846-8020-74B94C14308A}" type="pres">
      <dgm:prSet presAssocID="{F48598A6-EFED-4D93-B11D-7FA4356F6E5B}" presName="sibTrans" presStyleLbl="sibTrans2D1" presStyleIdx="0" presStyleCnt="2"/>
      <dgm:spPr/>
      <dgm:t>
        <a:bodyPr/>
        <a:lstStyle/>
        <a:p>
          <a:endParaRPr lang="en-US"/>
        </a:p>
      </dgm:t>
    </dgm:pt>
    <dgm:pt modelId="{681BC48B-87A4-4074-BB00-BA95B9DFBE9F}" type="pres">
      <dgm:prSet presAssocID="{F48598A6-EFED-4D93-B11D-7FA4356F6E5B}" presName="connectorText" presStyleLbl="sibTrans2D1" presStyleIdx="0" presStyleCnt="2"/>
      <dgm:spPr/>
      <dgm:t>
        <a:bodyPr/>
        <a:lstStyle/>
        <a:p>
          <a:endParaRPr lang="en-US"/>
        </a:p>
      </dgm:t>
    </dgm:pt>
    <dgm:pt modelId="{B0933C41-4E92-43B2-B88C-AEE17F485D09}" type="pres">
      <dgm:prSet presAssocID="{D728DFEF-0DAA-4974-95B3-8538594A4376}" presName="node" presStyleLbl="node1" presStyleIdx="1" presStyleCnt="3" custScaleY="124721">
        <dgm:presLayoutVars>
          <dgm:bulletEnabled val="1"/>
        </dgm:presLayoutVars>
      </dgm:prSet>
      <dgm:spPr/>
      <dgm:t>
        <a:bodyPr/>
        <a:lstStyle/>
        <a:p>
          <a:endParaRPr lang="en-US"/>
        </a:p>
      </dgm:t>
    </dgm:pt>
    <dgm:pt modelId="{EFD15D5E-3DF8-42E2-97E8-83993EB29826}" type="pres">
      <dgm:prSet presAssocID="{D6B5A29C-D9DD-4FEE-A820-474837102350}" presName="sibTrans" presStyleLbl="sibTrans2D1" presStyleIdx="1" presStyleCnt="2"/>
      <dgm:spPr/>
      <dgm:t>
        <a:bodyPr/>
        <a:lstStyle/>
        <a:p>
          <a:endParaRPr lang="en-US"/>
        </a:p>
      </dgm:t>
    </dgm:pt>
    <dgm:pt modelId="{0CE8CC1B-5501-4EEB-8A12-D06CAE4B743E}" type="pres">
      <dgm:prSet presAssocID="{D6B5A29C-D9DD-4FEE-A820-474837102350}" presName="connectorText" presStyleLbl="sibTrans2D1" presStyleIdx="1" presStyleCnt="2"/>
      <dgm:spPr/>
      <dgm:t>
        <a:bodyPr/>
        <a:lstStyle/>
        <a:p>
          <a:endParaRPr lang="en-US"/>
        </a:p>
      </dgm:t>
    </dgm:pt>
    <dgm:pt modelId="{89D5E7A0-11F8-4B93-AEB2-1E49480AE0F5}" type="pres">
      <dgm:prSet presAssocID="{B221BD13-B495-4884-8497-BC938B31A124}" presName="node" presStyleLbl="node1" presStyleIdx="2" presStyleCnt="3" custScaleY="135566">
        <dgm:presLayoutVars>
          <dgm:bulletEnabled val="1"/>
        </dgm:presLayoutVars>
      </dgm:prSet>
      <dgm:spPr/>
      <dgm:t>
        <a:bodyPr/>
        <a:lstStyle/>
        <a:p>
          <a:endParaRPr lang="en-US"/>
        </a:p>
      </dgm:t>
    </dgm:pt>
  </dgm:ptLst>
  <dgm:cxnLst>
    <dgm:cxn modelId="{1F0A157C-956E-4642-8F4E-ADE26B7BCD20}" srcId="{C19FE362-083C-4411-8F37-339B6125D776}" destId="{0990ADD0-93D2-4AD5-BDB3-4061121BA3C0}" srcOrd="0" destOrd="0" parTransId="{84B49058-1823-4BF3-B401-3F8EE6456B45}" sibTransId="{F48598A6-EFED-4D93-B11D-7FA4356F6E5B}"/>
    <dgm:cxn modelId="{389CC763-03C8-45B2-947E-1D9BE0C07F6E}" type="presOf" srcId="{0990ADD0-93D2-4AD5-BDB3-4061121BA3C0}" destId="{3A6EB7CA-47C9-4C9E-88BE-5C085329A441}" srcOrd="0" destOrd="0" presId="urn:microsoft.com/office/officeart/2005/8/layout/process1"/>
    <dgm:cxn modelId="{8C3640BA-77B1-4520-B82E-34F261A9A2CA}" type="presOf" srcId="{D728DFEF-0DAA-4974-95B3-8538594A4376}" destId="{B0933C41-4E92-43B2-B88C-AEE17F485D09}" srcOrd="0" destOrd="0" presId="urn:microsoft.com/office/officeart/2005/8/layout/process1"/>
    <dgm:cxn modelId="{B22D3F09-9572-4AEA-B20C-B30E5255E8D5}" type="presOf" srcId="{B221BD13-B495-4884-8497-BC938B31A124}" destId="{89D5E7A0-11F8-4B93-AEB2-1E49480AE0F5}" srcOrd="0" destOrd="0" presId="urn:microsoft.com/office/officeart/2005/8/layout/process1"/>
    <dgm:cxn modelId="{13767DCC-8913-448F-AF95-6DB3F6495D48}" type="presOf" srcId="{D6B5A29C-D9DD-4FEE-A820-474837102350}" destId="{0CE8CC1B-5501-4EEB-8A12-D06CAE4B743E}" srcOrd="1" destOrd="0" presId="urn:microsoft.com/office/officeart/2005/8/layout/process1"/>
    <dgm:cxn modelId="{FCB87167-1F63-4015-9EA1-0590FD80C454}" type="presOf" srcId="{F48598A6-EFED-4D93-B11D-7FA4356F6E5B}" destId="{681BC48B-87A4-4074-BB00-BA95B9DFBE9F}" srcOrd="1" destOrd="0" presId="urn:microsoft.com/office/officeart/2005/8/layout/process1"/>
    <dgm:cxn modelId="{0758C0EC-5CC3-474A-8702-C73B835412C7}" srcId="{C19FE362-083C-4411-8F37-339B6125D776}" destId="{D728DFEF-0DAA-4974-95B3-8538594A4376}" srcOrd="1" destOrd="0" parTransId="{6FC72998-43E6-43E0-A6BF-B5DE9265EC9A}" sibTransId="{D6B5A29C-D9DD-4FEE-A820-474837102350}"/>
    <dgm:cxn modelId="{301A8306-E571-4688-9625-0AFD8734D071}" type="presOf" srcId="{D6B5A29C-D9DD-4FEE-A820-474837102350}" destId="{EFD15D5E-3DF8-42E2-97E8-83993EB29826}" srcOrd="0" destOrd="0" presId="urn:microsoft.com/office/officeart/2005/8/layout/process1"/>
    <dgm:cxn modelId="{4D6EE130-B665-4DDA-9643-82065EE952EF}" type="presOf" srcId="{F48598A6-EFED-4D93-B11D-7FA4356F6E5B}" destId="{8320ADBB-7CCE-4846-8020-74B94C14308A}" srcOrd="0" destOrd="0" presId="urn:microsoft.com/office/officeart/2005/8/layout/process1"/>
    <dgm:cxn modelId="{609C3DA3-B960-4D87-98E2-0A2C0BB835FF}" type="presOf" srcId="{C19FE362-083C-4411-8F37-339B6125D776}" destId="{59A49719-AA98-4C2E-B91A-54144569C187}" srcOrd="0" destOrd="0" presId="urn:microsoft.com/office/officeart/2005/8/layout/process1"/>
    <dgm:cxn modelId="{FC99AC0F-0983-4E34-8242-BB72DCEE85ED}" srcId="{C19FE362-083C-4411-8F37-339B6125D776}" destId="{B221BD13-B495-4884-8497-BC938B31A124}" srcOrd="2" destOrd="0" parTransId="{4B743584-2B76-490E-9AC8-DD7F293C8CD1}" sibTransId="{55211A99-C63A-4AE1-83BD-C3CA256EC121}"/>
    <dgm:cxn modelId="{4EE9995A-166D-4CB4-B6DD-A28CF1E57D7F}" type="presParOf" srcId="{59A49719-AA98-4C2E-B91A-54144569C187}" destId="{3A6EB7CA-47C9-4C9E-88BE-5C085329A441}" srcOrd="0" destOrd="0" presId="urn:microsoft.com/office/officeart/2005/8/layout/process1"/>
    <dgm:cxn modelId="{0D3DF0A4-CACE-428E-966B-5A942E07C78B}" type="presParOf" srcId="{59A49719-AA98-4C2E-B91A-54144569C187}" destId="{8320ADBB-7CCE-4846-8020-74B94C14308A}" srcOrd="1" destOrd="0" presId="urn:microsoft.com/office/officeart/2005/8/layout/process1"/>
    <dgm:cxn modelId="{8A6C72AF-3168-426B-B533-DC4C8860C526}" type="presParOf" srcId="{8320ADBB-7CCE-4846-8020-74B94C14308A}" destId="{681BC48B-87A4-4074-BB00-BA95B9DFBE9F}" srcOrd="0" destOrd="0" presId="urn:microsoft.com/office/officeart/2005/8/layout/process1"/>
    <dgm:cxn modelId="{493C7D96-E44A-4AC3-A873-A5C2FAB406F0}" type="presParOf" srcId="{59A49719-AA98-4C2E-B91A-54144569C187}" destId="{B0933C41-4E92-43B2-B88C-AEE17F485D09}" srcOrd="2" destOrd="0" presId="urn:microsoft.com/office/officeart/2005/8/layout/process1"/>
    <dgm:cxn modelId="{DB343BD0-4C19-41DA-B942-FF9F0C520445}" type="presParOf" srcId="{59A49719-AA98-4C2E-B91A-54144569C187}" destId="{EFD15D5E-3DF8-42E2-97E8-83993EB29826}" srcOrd="3" destOrd="0" presId="urn:microsoft.com/office/officeart/2005/8/layout/process1"/>
    <dgm:cxn modelId="{9A3B9714-1B4F-4134-987A-DCD42456C1E3}" type="presParOf" srcId="{EFD15D5E-3DF8-42E2-97E8-83993EB29826}" destId="{0CE8CC1B-5501-4EEB-8A12-D06CAE4B743E}" srcOrd="0" destOrd="0" presId="urn:microsoft.com/office/officeart/2005/8/layout/process1"/>
    <dgm:cxn modelId="{8BC6B18A-2B2A-4886-BA45-E2230254021B}" type="presParOf" srcId="{59A49719-AA98-4C2E-B91A-54144569C187}" destId="{89D5E7A0-11F8-4B93-AEB2-1E49480AE0F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10402F-A7D6-4911-8071-389FF38CC80F}" type="doc">
      <dgm:prSet loTypeId="urn:microsoft.com/office/officeart/2005/8/layout/rings+Icon" loCatId="officeonline" qsTypeId="urn:microsoft.com/office/officeart/2005/8/quickstyle/simple1" qsCatId="simple" csTypeId="urn:microsoft.com/office/officeart/2005/8/colors/colorful2" csCatId="colorful" phldr="1"/>
      <dgm:spPr/>
      <dgm:t>
        <a:bodyPr/>
        <a:lstStyle/>
        <a:p>
          <a:endParaRPr lang="en-US"/>
        </a:p>
      </dgm:t>
    </dgm:pt>
    <dgm:pt modelId="{6682BC5D-CDF8-4AD6-A3CB-E99DD49A816F}">
      <dgm:prSet phldrT="[Text]" custT="1"/>
      <dgm:spPr/>
      <dgm:t>
        <a:bodyPr/>
        <a:lstStyle/>
        <a:p>
          <a:r>
            <a:rPr lang="en-US" sz="2000" dirty="0" smtClean="0"/>
            <a:t>Webinars</a:t>
          </a:r>
          <a:endParaRPr lang="en-US" sz="2000" dirty="0"/>
        </a:p>
      </dgm:t>
    </dgm:pt>
    <dgm:pt modelId="{E5847FDD-7A30-4C91-B4F9-8E1EA1A6ECB6}" type="parTrans" cxnId="{C85451AB-E32D-4C68-9941-2FCCDFE6CBA0}">
      <dgm:prSet/>
      <dgm:spPr/>
      <dgm:t>
        <a:bodyPr/>
        <a:lstStyle/>
        <a:p>
          <a:endParaRPr lang="en-US"/>
        </a:p>
      </dgm:t>
    </dgm:pt>
    <dgm:pt modelId="{8F3964B7-FB48-40B7-AC3A-4C362BD6C3B4}" type="sibTrans" cxnId="{C85451AB-E32D-4C68-9941-2FCCDFE6CBA0}">
      <dgm:prSet/>
      <dgm:spPr/>
      <dgm:t>
        <a:bodyPr/>
        <a:lstStyle/>
        <a:p>
          <a:endParaRPr lang="en-US"/>
        </a:p>
      </dgm:t>
    </dgm:pt>
    <dgm:pt modelId="{A873D424-A1A4-46A8-9AB6-26CEFF9EFAAA}">
      <dgm:prSet phldrT="[Text]" custT="1"/>
      <dgm:spPr/>
      <dgm:t>
        <a:bodyPr/>
        <a:lstStyle/>
        <a:p>
          <a:r>
            <a:rPr lang="en-US" sz="2000" dirty="0"/>
            <a:t>Manual</a:t>
          </a:r>
        </a:p>
      </dgm:t>
    </dgm:pt>
    <dgm:pt modelId="{13884668-9BBC-4874-8515-64E12A43220E}" type="parTrans" cxnId="{CB3F1BB9-DFED-43BC-B0F3-0E365DFC07F6}">
      <dgm:prSet/>
      <dgm:spPr/>
      <dgm:t>
        <a:bodyPr/>
        <a:lstStyle/>
        <a:p>
          <a:endParaRPr lang="en-US"/>
        </a:p>
      </dgm:t>
    </dgm:pt>
    <dgm:pt modelId="{B7928F38-C749-4DC5-A3E6-78144FE5AD8B}" type="sibTrans" cxnId="{CB3F1BB9-DFED-43BC-B0F3-0E365DFC07F6}">
      <dgm:prSet/>
      <dgm:spPr/>
      <dgm:t>
        <a:bodyPr/>
        <a:lstStyle/>
        <a:p>
          <a:endParaRPr lang="en-US"/>
        </a:p>
      </dgm:t>
    </dgm:pt>
    <dgm:pt modelId="{7FE8E665-89AD-4AF6-8B42-6FA234FC84DC}">
      <dgm:prSet phldrT="[Text]" custT="1"/>
      <dgm:spPr/>
      <dgm:t>
        <a:bodyPr/>
        <a:lstStyle/>
        <a:p>
          <a:r>
            <a:rPr lang="en-US" sz="2000" dirty="0" smtClean="0"/>
            <a:t>Job Aids</a:t>
          </a:r>
          <a:endParaRPr lang="en-US" sz="2000" dirty="0"/>
        </a:p>
      </dgm:t>
    </dgm:pt>
    <dgm:pt modelId="{150E008D-D770-4B61-A5EE-D5A834F56A14}" type="sibTrans" cxnId="{23B31DF3-B013-43C5-8FDD-0B2106EB171F}">
      <dgm:prSet/>
      <dgm:spPr/>
      <dgm:t>
        <a:bodyPr/>
        <a:lstStyle/>
        <a:p>
          <a:endParaRPr lang="en-US"/>
        </a:p>
      </dgm:t>
    </dgm:pt>
    <dgm:pt modelId="{8D50E78A-83BA-4FF1-BD92-B792CDC774D9}" type="parTrans" cxnId="{23B31DF3-B013-43C5-8FDD-0B2106EB171F}">
      <dgm:prSet/>
      <dgm:spPr/>
      <dgm:t>
        <a:bodyPr/>
        <a:lstStyle/>
        <a:p>
          <a:endParaRPr lang="en-US"/>
        </a:p>
      </dgm:t>
    </dgm:pt>
    <dgm:pt modelId="{9792CFC8-7AF1-42D1-99C0-BDE627267232}" type="pres">
      <dgm:prSet presAssocID="{DF10402F-A7D6-4911-8071-389FF38CC80F}" presName="Name0" presStyleCnt="0">
        <dgm:presLayoutVars>
          <dgm:chMax val="7"/>
          <dgm:dir/>
          <dgm:resizeHandles val="exact"/>
        </dgm:presLayoutVars>
      </dgm:prSet>
      <dgm:spPr/>
      <dgm:t>
        <a:bodyPr/>
        <a:lstStyle/>
        <a:p>
          <a:endParaRPr lang="en-US"/>
        </a:p>
      </dgm:t>
    </dgm:pt>
    <dgm:pt modelId="{42648621-81E7-4066-A374-5D96666B3266}" type="pres">
      <dgm:prSet presAssocID="{DF10402F-A7D6-4911-8071-389FF38CC80F}" presName="ellipse1" presStyleLbl="vennNode1" presStyleIdx="0" presStyleCnt="3" custLinFactNeighborX="-1353" custLinFactNeighborY="68893">
        <dgm:presLayoutVars>
          <dgm:bulletEnabled val="1"/>
        </dgm:presLayoutVars>
      </dgm:prSet>
      <dgm:spPr/>
      <dgm:t>
        <a:bodyPr/>
        <a:lstStyle/>
        <a:p>
          <a:endParaRPr lang="en-US"/>
        </a:p>
      </dgm:t>
    </dgm:pt>
    <dgm:pt modelId="{A18A5167-FE49-4AF3-8EE5-32CCFABD5220}" type="pres">
      <dgm:prSet presAssocID="{DF10402F-A7D6-4911-8071-389FF38CC80F}" presName="ellipse2" presStyleLbl="vennNode1" presStyleIdx="1" presStyleCnt="3" custScaleX="105950" custScaleY="104655" custLinFactNeighborX="-10710" custLinFactNeighborY="-61445">
        <dgm:presLayoutVars>
          <dgm:bulletEnabled val="1"/>
        </dgm:presLayoutVars>
      </dgm:prSet>
      <dgm:spPr/>
      <dgm:t>
        <a:bodyPr/>
        <a:lstStyle/>
        <a:p>
          <a:endParaRPr lang="en-US"/>
        </a:p>
      </dgm:t>
    </dgm:pt>
    <dgm:pt modelId="{41B87863-A991-4D3C-974E-3081E7D60BAE}" type="pres">
      <dgm:prSet presAssocID="{DF10402F-A7D6-4911-8071-389FF38CC80F}" presName="ellipse3" presStyleLbl="vennNode1" presStyleIdx="2" presStyleCnt="3" custLinFactNeighborX="-26444" custLinFactNeighborY="71735">
        <dgm:presLayoutVars>
          <dgm:bulletEnabled val="1"/>
        </dgm:presLayoutVars>
      </dgm:prSet>
      <dgm:spPr/>
      <dgm:t>
        <a:bodyPr/>
        <a:lstStyle/>
        <a:p>
          <a:endParaRPr lang="en-US"/>
        </a:p>
      </dgm:t>
    </dgm:pt>
  </dgm:ptLst>
  <dgm:cxnLst>
    <dgm:cxn modelId="{998E47DA-3DA3-4A52-920F-3ED603B69586}" type="presOf" srcId="{6682BC5D-CDF8-4AD6-A3CB-E99DD49A816F}" destId="{A18A5167-FE49-4AF3-8EE5-32CCFABD5220}" srcOrd="0" destOrd="0" presId="urn:microsoft.com/office/officeart/2005/8/layout/rings+Icon"/>
    <dgm:cxn modelId="{1A118FAE-E6B7-49B7-B12F-8B4073CE4746}" type="presOf" srcId="{A873D424-A1A4-46A8-9AB6-26CEFF9EFAAA}" destId="{41B87863-A991-4D3C-974E-3081E7D60BAE}" srcOrd="0" destOrd="0" presId="urn:microsoft.com/office/officeart/2005/8/layout/rings+Icon"/>
    <dgm:cxn modelId="{C85451AB-E32D-4C68-9941-2FCCDFE6CBA0}" srcId="{DF10402F-A7D6-4911-8071-389FF38CC80F}" destId="{6682BC5D-CDF8-4AD6-A3CB-E99DD49A816F}" srcOrd="1" destOrd="0" parTransId="{E5847FDD-7A30-4C91-B4F9-8E1EA1A6ECB6}" sibTransId="{8F3964B7-FB48-40B7-AC3A-4C362BD6C3B4}"/>
    <dgm:cxn modelId="{83497744-271E-4994-A375-610F7040BA16}" type="presOf" srcId="{DF10402F-A7D6-4911-8071-389FF38CC80F}" destId="{9792CFC8-7AF1-42D1-99C0-BDE627267232}" srcOrd="0" destOrd="0" presId="urn:microsoft.com/office/officeart/2005/8/layout/rings+Icon"/>
    <dgm:cxn modelId="{23B31DF3-B013-43C5-8FDD-0B2106EB171F}" srcId="{DF10402F-A7D6-4911-8071-389FF38CC80F}" destId="{7FE8E665-89AD-4AF6-8B42-6FA234FC84DC}" srcOrd="0" destOrd="0" parTransId="{8D50E78A-83BA-4FF1-BD92-B792CDC774D9}" sibTransId="{150E008D-D770-4B61-A5EE-D5A834F56A14}"/>
    <dgm:cxn modelId="{E5626619-399B-4F60-B0E6-34488097AAB2}" type="presOf" srcId="{7FE8E665-89AD-4AF6-8B42-6FA234FC84DC}" destId="{42648621-81E7-4066-A374-5D96666B3266}" srcOrd="0" destOrd="0" presId="urn:microsoft.com/office/officeart/2005/8/layout/rings+Icon"/>
    <dgm:cxn modelId="{CB3F1BB9-DFED-43BC-B0F3-0E365DFC07F6}" srcId="{DF10402F-A7D6-4911-8071-389FF38CC80F}" destId="{A873D424-A1A4-46A8-9AB6-26CEFF9EFAAA}" srcOrd="2" destOrd="0" parTransId="{13884668-9BBC-4874-8515-64E12A43220E}" sibTransId="{B7928F38-C749-4DC5-A3E6-78144FE5AD8B}"/>
    <dgm:cxn modelId="{DC9D5F48-5AE9-42CB-95AF-0B2FBE0A1E30}" type="presParOf" srcId="{9792CFC8-7AF1-42D1-99C0-BDE627267232}" destId="{42648621-81E7-4066-A374-5D96666B3266}" srcOrd="0" destOrd="0" presId="urn:microsoft.com/office/officeart/2005/8/layout/rings+Icon"/>
    <dgm:cxn modelId="{39717846-665F-4135-8CA3-89D127B65378}" type="presParOf" srcId="{9792CFC8-7AF1-42D1-99C0-BDE627267232}" destId="{A18A5167-FE49-4AF3-8EE5-32CCFABD5220}" srcOrd="1" destOrd="0" presId="urn:microsoft.com/office/officeart/2005/8/layout/rings+Icon"/>
    <dgm:cxn modelId="{2C518321-EF9A-4D73-A9AC-AAD41FB1EA88}" type="presParOf" srcId="{9792CFC8-7AF1-42D1-99C0-BDE627267232}" destId="{41B87863-A991-4D3C-974E-3081E7D60BA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14AD4F-99DF-42A1-B872-7638CC3AA67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A8F41AEA-78B9-4E14-8941-3CA72E46017E}">
      <dgm:prSet phldrT="[Text]" custT="1"/>
      <dgm:spPr/>
      <dgm:t>
        <a:bodyPr/>
        <a:lstStyle/>
        <a:p>
          <a:r>
            <a:rPr lang="en-US" sz="2800" b="1" dirty="0" smtClean="0"/>
            <a:t>Group and Media Outreach Forms </a:t>
          </a:r>
          <a:br>
            <a:rPr lang="en-US" sz="2800" b="1" dirty="0" smtClean="0"/>
          </a:br>
          <a:r>
            <a:rPr lang="en-US" sz="2800" b="1" dirty="0" smtClean="0"/>
            <a:t>(monthly through October)</a:t>
          </a:r>
          <a:endParaRPr lang="en-US" sz="2800" b="1" dirty="0"/>
        </a:p>
      </dgm:t>
    </dgm:pt>
    <dgm:pt modelId="{BBE8A999-00B2-43C1-B6BC-AE1366EC9BF5}" type="parTrans" cxnId="{79EB4556-23F6-4A30-A89B-8D898BC9F522}">
      <dgm:prSet/>
      <dgm:spPr/>
      <dgm:t>
        <a:bodyPr/>
        <a:lstStyle/>
        <a:p>
          <a:endParaRPr lang="en-US"/>
        </a:p>
      </dgm:t>
    </dgm:pt>
    <dgm:pt modelId="{8DE8B81C-A3C6-4BFE-A5D9-18857DF3EE6E}" type="sibTrans" cxnId="{79EB4556-23F6-4A30-A89B-8D898BC9F522}">
      <dgm:prSet/>
      <dgm:spPr/>
      <dgm:t>
        <a:bodyPr/>
        <a:lstStyle/>
        <a:p>
          <a:endParaRPr lang="en-US"/>
        </a:p>
      </dgm:t>
    </dgm:pt>
    <dgm:pt modelId="{0F3BCF19-4516-4821-B192-1032B2B67A3E}">
      <dgm:prSet phldrT="[Text]"/>
      <dgm:spPr/>
      <dgm:t>
        <a:bodyPr/>
        <a:lstStyle/>
        <a:p>
          <a:r>
            <a:rPr lang="en-US" b="1" dirty="0" smtClean="0"/>
            <a:t>About this series</a:t>
          </a:r>
          <a:endParaRPr lang="en-US" b="1" dirty="0"/>
        </a:p>
      </dgm:t>
    </dgm:pt>
    <dgm:pt modelId="{7212DA35-EAB6-4A0F-822D-990136AC905E}" type="parTrans" cxnId="{2B27C762-863B-4087-8098-CBA09859D8A5}">
      <dgm:prSet/>
      <dgm:spPr/>
      <dgm:t>
        <a:bodyPr/>
        <a:lstStyle/>
        <a:p>
          <a:endParaRPr lang="en-US"/>
        </a:p>
      </dgm:t>
    </dgm:pt>
    <dgm:pt modelId="{B54FC5F0-169A-42C4-B545-696B53C99C7E}" type="sibTrans" cxnId="{2B27C762-863B-4087-8098-CBA09859D8A5}">
      <dgm:prSet/>
      <dgm:spPr/>
      <dgm:t>
        <a:bodyPr/>
        <a:lstStyle/>
        <a:p>
          <a:endParaRPr lang="en-US"/>
        </a:p>
      </dgm:t>
    </dgm:pt>
    <dgm:pt modelId="{EBF92F7A-A3BA-4A49-8018-7D56C8F9C21C}">
      <dgm:prSet phldrT="[Text]"/>
      <dgm:spPr/>
      <dgm:t>
        <a:bodyPr/>
        <a:lstStyle/>
        <a:p>
          <a:r>
            <a:rPr lang="en-US" b="1" dirty="0" smtClean="0"/>
            <a:t>Intended for all users invited by a SHIP leader</a:t>
          </a:r>
          <a:endParaRPr lang="en-US" dirty="0"/>
        </a:p>
      </dgm:t>
    </dgm:pt>
    <dgm:pt modelId="{28254F31-3CAA-484C-9C90-0DE38301AB9C}" type="parTrans" cxnId="{555E7CAF-66E7-42B6-9868-0F6E8EFCF44A}">
      <dgm:prSet/>
      <dgm:spPr/>
      <dgm:t>
        <a:bodyPr/>
        <a:lstStyle/>
        <a:p>
          <a:endParaRPr lang="en-US"/>
        </a:p>
      </dgm:t>
    </dgm:pt>
    <dgm:pt modelId="{1B92F512-F686-49AC-936E-5418158944C6}" type="sibTrans" cxnId="{555E7CAF-66E7-42B6-9868-0F6E8EFCF44A}">
      <dgm:prSet/>
      <dgm:spPr/>
      <dgm:t>
        <a:bodyPr/>
        <a:lstStyle/>
        <a:p>
          <a:endParaRPr lang="en-US"/>
        </a:p>
      </dgm:t>
    </dgm:pt>
    <dgm:pt modelId="{C01AF53C-B2E5-44C4-8232-51AD5DF69110}">
      <dgm:prSet phldrT="[Text]" custT="1"/>
      <dgm:spPr/>
      <dgm:t>
        <a:bodyPr/>
        <a:lstStyle/>
        <a:p>
          <a:r>
            <a:rPr lang="en-US" sz="2800" b="1" dirty="0" smtClean="0"/>
            <a:t>STARS Searches </a:t>
          </a:r>
          <a:r>
            <a:rPr lang="en-US" sz="2800" b="1" dirty="0" smtClean="0"/>
            <a:t>and </a:t>
          </a:r>
          <a:r>
            <a:rPr lang="en-US" sz="2800" b="1" dirty="0" smtClean="0"/>
            <a:t>Reports (periodic, beginning in August 2018)</a:t>
          </a:r>
          <a:endParaRPr lang="en-US" sz="2800" b="1" dirty="0"/>
        </a:p>
      </dgm:t>
    </dgm:pt>
    <dgm:pt modelId="{62F1EEAF-8687-4599-A637-8284E3CCB6D2}" type="parTrans" cxnId="{AB488825-7EE1-4863-90DD-D64E30805AC7}">
      <dgm:prSet/>
      <dgm:spPr/>
    </dgm:pt>
    <dgm:pt modelId="{B6D607FE-FC0E-44BB-A791-5B7FEEDBE804}" type="sibTrans" cxnId="{AB488825-7EE1-4863-90DD-D64E30805AC7}">
      <dgm:prSet/>
      <dgm:spPr/>
    </dgm:pt>
    <dgm:pt modelId="{072F4C38-477C-4A4A-84E7-54304CB80A4D}">
      <dgm:prSet phldrT="[Text]" custT="1"/>
      <dgm:spPr/>
      <dgm:t>
        <a:bodyPr/>
        <a:lstStyle/>
        <a:p>
          <a:r>
            <a:rPr lang="en-US" sz="2800" b="1" dirty="0" smtClean="0"/>
            <a:t>Beneficiary Contact Form </a:t>
          </a:r>
          <a:br>
            <a:rPr lang="en-US" sz="2800" b="1" dirty="0" smtClean="0"/>
          </a:br>
          <a:r>
            <a:rPr lang="en-US" sz="2800" b="1" dirty="0" smtClean="0"/>
            <a:t>(monthly through October)</a:t>
          </a:r>
          <a:endParaRPr lang="en-US" sz="2800" b="1" dirty="0"/>
        </a:p>
      </dgm:t>
    </dgm:pt>
    <dgm:pt modelId="{46BAC95F-A5A2-4464-92F7-07F1C17F5E2D}" type="parTrans" cxnId="{11040B20-3DC0-4132-86DA-36056AF23B26}">
      <dgm:prSet/>
      <dgm:spPr/>
    </dgm:pt>
    <dgm:pt modelId="{C8D2EE7C-6D1B-4B36-A1D8-614318005ECF}" type="sibTrans" cxnId="{11040B20-3DC0-4132-86DA-36056AF23B26}">
      <dgm:prSet/>
      <dgm:spPr/>
    </dgm:pt>
    <dgm:pt modelId="{9D939D9E-8AB9-4656-8B15-E7B864FD6918}" type="pres">
      <dgm:prSet presAssocID="{3B14AD4F-99DF-42A1-B872-7638CC3AA674}" presName="linear" presStyleCnt="0">
        <dgm:presLayoutVars>
          <dgm:dir/>
          <dgm:animLvl val="lvl"/>
          <dgm:resizeHandles val="exact"/>
        </dgm:presLayoutVars>
      </dgm:prSet>
      <dgm:spPr/>
      <dgm:t>
        <a:bodyPr/>
        <a:lstStyle/>
        <a:p>
          <a:endParaRPr lang="en-US"/>
        </a:p>
      </dgm:t>
    </dgm:pt>
    <dgm:pt modelId="{224E6D7D-6601-46CB-9FE8-BFF3BD833660}" type="pres">
      <dgm:prSet presAssocID="{C01AF53C-B2E5-44C4-8232-51AD5DF69110}" presName="parentLin" presStyleCnt="0"/>
      <dgm:spPr/>
    </dgm:pt>
    <dgm:pt modelId="{ED147AD0-DB0B-4D57-B35D-ABDB5C44D15F}" type="pres">
      <dgm:prSet presAssocID="{C01AF53C-B2E5-44C4-8232-51AD5DF69110}" presName="parentLeftMargin" presStyleLbl="node1" presStyleIdx="0" presStyleCnt="4"/>
      <dgm:spPr/>
      <dgm:t>
        <a:bodyPr/>
        <a:lstStyle/>
        <a:p>
          <a:endParaRPr lang="en-US"/>
        </a:p>
      </dgm:t>
    </dgm:pt>
    <dgm:pt modelId="{EF0C3FB9-B07A-4346-8A1D-7E52A3244DBA}" type="pres">
      <dgm:prSet presAssocID="{C01AF53C-B2E5-44C4-8232-51AD5DF69110}" presName="parentText" presStyleLbl="node1" presStyleIdx="0" presStyleCnt="4">
        <dgm:presLayoutVars>
          <dgm:chMax val="0"/>
          <dgm:bulletEnabled val="1"/>
        </dgm:presLayoutVars>
      </dgm:prSet>
      <dgm:spPr/>
      <dgm:t>
        <a:bodyPr/>
        <a:lstStyle/>
        <a:p>
          <a:endParaRPr lang="en-US"/>
        </a:p>
      </dgm:t>
    </dgm:pt>
    <dgm:pt modelId="{6938ECBA-7F32-4448-8E67-AEC941E6C0E4}" type="pres">
      <dgm:prSet presAssocID="{C01AF53C-B2E5-44C4-8232-51AD5DF69110}" presName="negativeSpace" presStyleCnt="0"/>
      <dgm:spPr/>
    </dgm:pt>
    <dgm:pt modelId="{584F126D-F267-47C6-B29B-742DCEEA1460}" type="pres">
      <dgm:prSet presAssocID="{C01AF53C-B2E5-44C4-8232-51AD5DF69110}" presName="childText" presStyleLbl="conFgAcc1" presStyleIdx="0" presStyleCnt="4">
        <dgm:presLayoutVars>
          <dgm:bulletEnabled val="1"/>
        </dgm:presLayoutVars>
      </dgm:prSet>
      <dgm:spPr/>
    </dgm:pt>
    <dgm:pt modelId="{0AC16B16-75C4-417D-9BAE-E9B967AE0187}" type="pres">
      <dgm:prSet presAssocID="{B6D607FE-FC0E-44BB-A791-5B7FEEDBE804}" presName="spaceBetweenRectangles" presStyleCnt="0"/>
      <dgm:spPr/>
    </dgm:pt>
    <dgm:pt modelId="{332D22D4-CA83-4F8C-AE76-1AAE64E7F806}" type="pres">
      <dgm:prSet presAssocID="{072F4C38-477C-4A4A-84E7-54304CB80A4D}" presName="parentLin" presStyleCnt="0"/>
      <dgm:spPr/>
    </dgm:pt>
    <dgm:pt modelId="{6FDB4547-8CCD-42D1-9CD2-7BBDD7FF70C0}" type="pres">
      <dgm:prSet presAssocID="{072F4C38-477C-4A4A-84E7-54304CB80A4D}" presName="parentLeftMargin" presStyleLbl="node1" presStyleIdx="0" presStyleCnt="4"/>
      <dgm:spPr/>
      <dgm:t>
        <a:bodyPr/>
        <a:lstStyle/>
        <a:p>
          <a:endParaRPr lang="en-US"/>
        </a:p>
      </dgm:t>
    </dgm:pt>
    <dgm:pt modelId="{EE208670-684D-4A58-97E8-72A541984159}" type="pres">
      <dgm:prSet presAssocID="{072F4C38-477C-4A4A-84E7-54304CB80A4D}" presName="parentText" presStyleLbl="node1" presStyleIdx="1" presStyleCnt="4">
        <dgm:presLayoutVars>
          <dgm:chMax val="0"/>
          <dgm:bulletEnabled val="1"/>
        </dgm:presLayoutVars>
      </dgm:prSet>
      <dgm:spPr/>
      <dgm:t>
        <a:bodyPr/>
        <a:lstStyle/>
        <a:p>
          <a:endParaRPr lang="en-US"/>
        </a:p>
      </dgm:t>
    </dgm:pt>
    <dgm:pt modelId="{0BE363DA-2129-439C-8590-E5CCA465BE3F}" type="pres">
      <dgm:prSet presAssocID="{072F4C38-477C-4A4A-84E7-54304CB80A4D}" presName="negativeSpace" presStyleCnt="0"/>
      <dgm:spPr/>
    </dgm:pt>
    <dgm:pt modelId="{A68CD3D7-93F2-4661-B3B3-B2CDFCD196DD}" type="pres">
      <dgm:prSet presAssocID="{072F4C38-477C-4A4A-84E7-54304CB80A4D}" presName="childText" presStyleLbl="conFgAcc1" presStyleIdx="1" presStyleCnt="4">
        <dgm:presLayoutVars>
          <dgm:bulletEnabled val="1"/>
        </dgm:presLayoutVars>
      </dgm:prSet>
      <dgm:spPr/>
    </dgm:pt>
    <dgm:pt modelId="{72F16BDC-96F8-4CAD-933C-CA53E1CF7DE6}" type="pres">
      <dgm:prSet presAssocID="{C8D2EE7C-6D1B-4B36-A1D8-614318005ECF}" presName="spaceBetweenRectangles" presStyleCnt="0"/>
      <dgm:spPr/>
    </dgm:pt>
    <dgm:pt modelId="{F241DE2A-C5EB-4FAD-8B54-164E4DA5B1F6}" type="pres">
      <dgm:prSet presAssocID="{A8F41AEA-78B9-4E14-8941-3CA72E46017E}" presName="parentLin" presStyleCnt="0"/>
      <dgm:spPr/>
      <dgm:t>
        <a:bodyPr/>
        <a:lstStyle/>
        <a:p>
          <a:endParaRPr lang="en-US"/>
        </a:p>
      </dgm:t>
    </dgm:pt>
    <dgm:pt modelId="{BCD2F4EB-303A-4A73-85ED-0CD032CE3AA5}" type="pres">
      <dgm:prSet presAssocID="{A8F41AEA-78B9-4E14-8941-3CA72E46017E}" presName="parentLeftMargin" presStyleLbl="node1" presStyleIdx="1" presStyleCnt="4"/>
      <dgm:spPr/>
      <dgm:t>
        <a:bodyPr/>
        <a:lstStyle/>
        <a:p>
          <a:endParaRPr lang="en-US"/>
        </a:p>
      </dgm:t>
    </dgm:pt>
    <dgm:pt modelId="{E2E46FAD-06B9-43D9-9BEF-2717886805A8}" type="pres">
      <dgm:prSet presAssocID="{A8F41AEA-78B9-4E14-8941-3CA72E46017E}" presName="parentText" presStyleLbl="node1" presStyleIdx="2" presStyleCnt="4">
        <dgm:presLayoutVars>
          <dgm:chMax val="0"/>
          <dgm:bulletEnabled val="1"/>
        </dgm:presLayoutVars>
      </dgm:prSet>
      <dgm:spPr/>
      <dgm:t>
        <a:bodyPr/>
        <a:lstStyle/>
        <a:p>
          <a:endParaRPr lang="en-US"/>
        </a:p>
      </dgm:t>
    </dgm:pt>
    <dgm:pt modelId="{00FFE451-D695-46AC-9FCF-2B4D2AD7C37B}" type="pres">
      <dgm:prSet presAssocID="{A8F41AEA-78B9-4E14-8941-3CA72E46017E}" presName="negativeSpace" presStyleCnt="0"/>
      <dgm:spPr/>
      <dgm:t>
        <a:bodyPr/>
        <a:lstStyle/>
        <a:p>
          <a:endParaRPr lang="en-US"/>
        </a:p>
      </dgm:t>
    </dgm:pt>
    <dgm:pt modelId="{A4E1C481-DAB9-4580-945F-A196486E75CA}" type="pres">
      <dgm:prSet presAssocID="{A8F41AEA-78B9-4E14-8941-3CA72E46017E}" presName="childText" presStyleLbl="conFgAcc1" presStyleIdx="2" presStyleCnt="4">
        <dgm:presLayoutVars>
          <dgm:bulletEnabled val="1"/>
        </dgm:presLayoutVars>
      </dgm:prSet>
      <dgm:spPr/>
      <dgm:t>
        <a:bodyPr/>
        <a:lstStyle/>
        <a:p>
          <a:endParaRPr lang="en-US"/>
        </a:p>
      </dgm:t>
    </dgm:pt>
    <dgm:pt modelId="{1F04C2BA-89EB-4215-9E2A-AFB6028FB440}" type="pres">
      <dgm:prSet presAssocID="{8DE8B81C-A3C6-4BFE-A5D9-18857DF3EE6E}" presName="spaceBetweenRectangles" presStyleCnt="0"/>
      <dgm:spPr/>
    </dgm:pt>
    <dgm:pt modelId="{3A8A4788-44A4-465C-AFAF-13D4A35711CB}" type="pres">
      <dgm:prSet presAssocID="{0F3BCF19-4516-4821-B192-1032B2B67A3E}" presName="parentLin" presStyleCnt="0"/>
      <dgm:spPr/>
    </dgm:pt>
    <dgm:pt modelId="{3AD9CFE8-59F0-4C2B-AA97-538DF88AA3C2}" type="pres">
      <dgm:prSet presAssocID="{0F3BCF19-4516-4821-B192-1032B2B67A3E}" presName="parentLeftMargin" presStyleLbl="node1" presStyleIdx="2" presStyleCnt="4"/>
      <dgm:spPr/>
      <dgm:t>
        <a:bodyPr/>
        <a:lstStyle/>
        <a:p>
          <a:endParaRPr lang="en-US"/>
        </a:p>
      </dgm:t>
    </dgm:pt>
    <dgm:pt modelId="{D1C7FF6D-0167-4EDC-8A4C-F22D3E218C53}" type="pres">
      <dgm:prSet presAssocID="{0F3BCF19-4516-4821-B192-1032B2B67A3E}" presName="parentText" presStyleLbl="node1" presStyleIdx="3" presStyleCnt="4">
        <dgm:presLayoutVars>
          <dgm:chMax val="0"/>
          <dgm:bulletEnabled val="1"/>
        </dgm:presLayoutVars>
      </dgm:prSet>
      <dgm:spPr/>
      <dgm:t>
        <a:bodyPr/>
        <a:lstStyle/>
        <a:p>
          <a:endParaRPr lang="en-US"/>
        </a:p>
      </dgm:t>
    </dgm:pt>
    <dgm:pt modelId="{4968BD26-0840-4932-B779-604D354A8121}" type="pres">
      <dgm:prSet presAssocID="{0F3BCF19-4516-4821-B192-1032B2B67A3E}" presName="negativeSpace" presStyleCnt="0"/>
      <dgm:spPr/>
    </dgm:pt>
    <dgm:pt modelId="{37057751-799F-4F7C-886E-66969B14E6C4}" type="pres">
      <dgm:prSet presAssocID="{0F3BCF19-4516-4821-B192-1032B2B67A3E}" presName="childText" presStyleLbl="conFgAcc1" presStyleIdx="3" presStyleCnt="4">
        <dgm:presLayoutVars>
          <dgm:bulletEnabled val="1"/>
        </dgm:presLayoutVars>
      </dgm:prSet>
      <dgm:spPr/>
      <dgm:t>
        <a:bodyPr/>
        <a:lstStyle/>
        <a:p>
          <a:endParaRPr lang="en-US"/>
        </a:p>
      </dgm:t>
    </dgm:pt>
  </dgm:ptLst>
  <dgm:cxnLst>
    <dgm:cxn modelId="{619E0825-E7AF-4225-B3F6-87AF0E1FD5DB}" type="presOf" srcId="{C01AF53C-B2E5-44C4-8232-51AD5DF69110}" destId="{EF0C3FB9-B07A-4346-8A1D-7E52A3244DBA}" srcOrd="1" destOrd="0" presId="urn:microsoft.com/office/officeart/2005/8/layout/list1"/>
    <dgm:cxn modelId="{79EB4556-23F6-4A30-A89B-8D898BC9F522}" srcId="{3B14AD4F-99DF-42A1-B872-7638CC3AA674}" destId="{A8F41AEA-78B9-4E14-8941-3CA72E46017E}" srcOrd="2" destOrd="0" parTransId="{BBE8A999-00B2-43C1-B6BC-AE1366EC9BF5}" sibTransId="{8DE8B81C-A3C6-4BFE-A5D9-18857DF3EE6E}"/>
    <dgm:cxn modelId="{A5666026-CB56-46D2-BD38-2463A51D73F6}" type="presOf" srcId="{A8F41AEA-78B9-4E14-8941-3CA72E46017E}" destId="{E2E46FAD-06B9-43D9-9BEF-2717886805A8}" srcOrd="1" destOrd="0" presId="urn:microsoft.com/office/officeart/2005/8/layout/list1"/>
    <dgm:cxn modelId="{555E7CAF-66E7-42B6-9868-0F6E8EFCF44A}" srcId="{0F3BCF19-4516-4821-B192-1032B2B67A3E}" destId="{EBF92F7A-A3BA-4A49-8018-7D56C8F9C21C}" srcOrd="0" destOrd="0" parTransId="{28254F31-3CAA-484C-9C90-0DE38301AB9C}" sibTransId="{1B92F512-F686-49AC-936E-5418158944C6}"/>
    <dgm:cxn modelId="{71EC6603-42BB-458E-A3FC-C2F59A1258A7}" type="presOf" srcId="{C01AF53C-B2E5-44C4-8232-51AD5DF69110}" destId="{ED147AD0-DB0B-4D57-B35D-ABDB5C44D15F}" srcOrd="0" destOrd="0" presId="urn:microsoft.com/office/officeart/2005/8/layout/list1"/>
    <dgm:cxn modelId="{A8284557-58CC-4154-8751-F829A2F8BAF2}" type="presOf" srcId="{3B14AD4F-99DF-42A1-B872-7638CC3AA674}" destId="{9D939D9E-8AB9-4656-8B15-E7B864FD6918}" srcOrd="0" destOrd="0" presId="urn:microsoft.com/office/officeart/2005/8/layout/list1"/>
    <dgm:cxn modelId="{0F87CAD8-5162-4B6B-935C-ED00742CC7D9}" type="presOf" srcId="{072F4C38-477C-4A4A-84E7-54304CB80A4D}" destId="{6FDB4547-8CCD-42D1-9CD2-7BBDD7FF70C0}" srcOrd="0" destOrd="0" presId="urn:microsoft.com/office/officeart/2005/8/layout/list1"/>
    <dgm:cxn modelId="{AB488825-7EE1-4863-90DD-D64E30805AC7}" srcId="{3B14AD4F-99DF-42A1-B872-7638CC3AA674}" destId="{C01AF53C-B2E5-44C4-8232-51AD5DF69110}" srcOrd="0" destOrd="0" parTransId="{62F1EEAF-8687-4599-A637-8284E3CCB6D2}" sibTransId="{B6D607FE-FC0E-44BB-A791-5B7FEEDBE804}"/>
    <dgm:cxn modelId="{11040B20-3DC0-4132-86DA-36056AF23B26}" srcId="{3B14AD4F-99DF-42A1-B872-7638CC3AA674}" destId="{072F4C38-477C-4A4A-84E7-54304CB80A4D}" srcOrd="1" destOrd="0" parTransId="{46BAC95F-A5A2-4464-92F7-07F1C17F5E2D}" sibTransId="{C8D2EE7C-6D1B-4B36-A1D8-614318005ECF}"/>
    <dgm:cxn modelId="{00FE5D5C-E2EF-4C75-B22D-92D74DA4DC7A}" type="presOf" srcId="{A8F41AEA-78B9-4E14-8941-3CA72E46017E}" destId="{BCD2F4EB-303A-4A73-85ED-0CD032CE3AA5}" srcOrd="0" destOrd="0" presId="urn:microsoft.com/office/officeart/2005/8/layout/list1"/>
    <dgm:cxn modelId="{778420FA-35B9-4951-BD30-CA2CC4C74115}" type="presOf" srcId="{072F4C38-477C-4A4A-84E7-54304CB80A4D}" destId="{EE208670-684D-4A58-97E8-72A541984159}" srcOrd="1" destOrd="0" presId="urn:microsoft.com/office/officeart/2005/8/layout/list1"/>
    <dgm:cxn modelId="{AA90A8C6-9EDD-427F-9933-05D36554278A}" type="presOf" srcId="{EBF92F7A-A3BA-4A49-8018-7D56C8F9C21C}" destId="{37057751-799F-4F7C-886E-66969B14E6C4}" srcOrd="0" destOrd="0" presId="urn:microsoft.com/office/officeart/2005/8/layout/list1"/>
    <dgm:cxn modelId="{2B27C762-863B-4087-8098-CBA09859D8A5}" srcId="{3B14AD4F-99DF-42A1-B872-7638CC3AA674}" destId="{0F3BCF19-4516-4821-B192-1032B2B67A3E}" srcOrd="3" destOrd="0" parTransId="{7212DA35-EAB6-4A0F-822D-990136AC905E}" sibTransId="{B54FC5F0-169A-42C4-B545-696B53C99C7E}"/>
    <dgm:cxn modelId="{2BBFD2CC-4F40-4F42-B71D-13F94D8120E4}" type="presOf" srcId="{0F3BCF19-4516-4821-B192-1032B2B67A3E}" destId="{D1C7FF6D-0167-4EDC-8A4C-F22D3E218C53}" srcOrd="1" destOrd="0" presId="urn:microsoft.com/office/officeart/2005/8/layout/list1"/>
    <dgm:cxn modelId="{366959B4-60F4-4E1F-AC8D-BD5106C37BDD}" type="presOf" srcId="{0F3BCF19-4516-4821-B192-1032B2B67A3E}" destId="{3AD9CFE8-59F0-4C2B-AA97-538DF88AA3C2}" srcOrd="0" destOrd="0" presId="urn:microsoft.com/office/officeart/2005/8/layout/list1"/>
    <dgm:cxn modelId="{0E527D00-F674-42BE-90C7-C05C36EC7B54}" type="presParOf" srcId="{9D939D9E-8AB9-4656-8B15-E7B864FD6918}" destId="{224E6D7D-6601-46CB-9FE8-BFF3BD833660}" srcOrd="0" destOrd="0" presId="urn:microsoft.com/office/officeart/2005/8/layout/list1"/>
    <dgm:cxn modelId="{3CE43353-F6FF-41AF-AD6B-28833E38F80B}" type="presParOf" srcId="{224E6D7D-6601-46CB-9FE8-BFF3BD833660}" destId="{ED147AD0-DB0B-4D57-B35D-ABDB5C44D15F}" srcOrd="0" destOrd="0" presId="urn:microsoft.com/office/officeart/2005/8/layout/list1"/>
    <dgm:cxn modelId="{41229367-EB0C-4DDC-A6D6-5156A514DE9B}" type="presParOf" srcId="{224E6D7D-6601-46CB-9FE8-BFF3BD833660}" destId="{EF0C3FB9-B07A-4346-8A1D-7E52A3244DBA}" srcOrd="1" destOrd="0" presId="urn:microsoft.com/office/officeart/2005/8/layout/list1"/>
    <dgm:cxn modelId="{109F3F7A-A498-408F-83DF-CF521E68FB0A}" type="presParOf" srcId="{9D939D9E-8AB9-4656-8B15-E7B864FD6918}" destId="{6938ECBA-7F32-4448-8E67-AEC941E6C0E4}" srcOrd="1" destOrd="0" presId="urn:microsoft.com/office/officeart/2005/8/layout/list1"/>
    <dgm:cxn modelId="{7872A03F-FCD1-4D64-BF07-314AED6EE036}" type="presParOf" srcId="{9D939D9E-8AB9-4656-8B15-E7B864FD6918}" destId="{584F126D-F267-47C6-B29B-742DCEEA1460}" srcOrd="2" destOrd="0" presId="urn:microsoft.com/office/officeart/2005/8/layout/list1"/>
    <dgm:cxn modelId="{7BADDC2D-AE46-4425-B5A6-692447FAEB33}" type="presParOf" srcId="{9D939D9E-8AB9-4656-8B15-E7B864FD6918}" destId="{0AC16B16-75C4-417D-9BAE-E9B967AE0187}" srcOrd="3" destOrd="0" presId="urn:microsoft.com/office/officeart/2005/8/layout/list1"/>
    <dgm:cxn modelId="{31924736-6AE6-40E0-A0A8-EF8966CC2A86}" type="presParOf" srcId="{9D939D9E-8AB9-4656-8B15-E7B864FD6918}" destId="{332D22D4-CA83-4F8C-AE76-1AAE64E7F806}" srcOrd="4" destOrd="0" presId="urn:microsoft.com/office/officeart/2005/8/layout/list1"/>
    <dgm:cxn modelId="{805FEC23-6765-49EA-AFF9-623039802A17}" type="presParOf" srcId="{332D22D4-CA83-4F8C-AE76-1AAE64E7F806}" destId="{6FDB4547-8CCD-42D1-9CD2-7BBDD7FF70C0}" srcOrd="0" destOrd="0" presId="urn:microsoft.com/office/officeart/2005/8/layout/list1"/>
    <dgm:cxn modelId="{B35DD279-E021-4DFE-A0C3-3F038D4C3691}" type="presParOf" srcId="{332D22D4-CA83-4F8C-AE76-1AAE64E7F806}" destId="{EE208670-684D-4A58-97E8-72A541984159}" srcOrd="1" destOrd="0" presId="urn:microsoft.com/office/officeart/2005/8/layout/list1"/>
    <dgm:cxn modelId="{2D5AB521-3E7D-43F6-9895-3BEEF51FFB53}" type="presParOf" srcId="{9D939D9E-8AB9-4656-8B15-E7B864FD6918}" destId="{0BE363DA-2129-439C-8590-E5CCA465BE3F}" srcOrd="5" destOrd="0" presId="urn:microsoft.com/office/officeart/2005/8/layout/list1"/>
    <dgm:cxn modelId="{8DF68BF5-2DFB-4262-A950-7F02CC9C23D6}" type="presParOf" srcId="{9D939D9E-8AB9-4656-8B15-E7B864FD6918}" destId="{A68CD3D7-93F2-4661-B3B3-B2CDFCD196DD}" srcOrd="6" destOrd="0" presId="urn:microsoft.com/office/officeart/2005/8/layout/list1"/>
    <dgm:cxn modelId="{709416D5-5C75-4BE9-BA90-CF06885C4AB9}" type="presParOf" srcId="{9D939D9E-8AB9-4656-8B15-E7B864FD6918}" destId="{72F16BDC-96F8-4CAD-933C-CA53E1CF7DE6}" srcOrd="7" destOrd="0" presId="urn:microsoft.com/office/officeart/2005/8/layout/list1"/>
    <dgm:cxn modelId="{1903CB07-1EED-4CA8-A7F1-AB86730D45CE}" type="presParOf" srcId="{9D939D9E-8AB9-4656-8B15-E7B864FD6918}" destId="{F241DE2A-C5EB-4FAD-8B54-164E4DA5B1F6}" srcOrd="8" destOrd="0" presId="urn:microsoft.com/office/officeart/2005/8/layout/list1"/>
    <dgm:cxn modelId="{E0DD5932-7C3F-4998-B4A3-614EBC4F3090}" type="presParOf" srcId="{F241DE2A-C5EB-4FAD-8B54-164E4DA5B1F6}" destId="{BCD2F4EB-303A-4A73-85ED-0CD032CE3AA5}" srcOrd="0" destOrd="0" presId="urn:microsoft.com/office/officeart/2005/8/layout/list1"/>
    <dgm:cxn modelId="{54D9B6AE-D821-4FD1-8A88-BED060928D64}" type="presParOf" srcId="{F241DE2A-C5EB-4FAD-8B54-164E4DA5B1F6}" destId="{E2E46FAD-06B9-43D9-9BEF-2717886805A8}" srcOrd="1" destOrd="0" presId="urn:microsoft.com/office/officeart/2005/8/layout/list1"/>
    <dgm:cxn modelId="{1928B2CC-89C7-43CA-A441-92CD9AC5051E}" type="presParOf" srcId="{9D939D9E-8AB9-4656-8B15-E7B864FD6918}" destId="{00FFE451-D695-46AC-9FCF-2B4D2AD7C37B}" srcOrd="9" destOrd="0" presId="urn:microsoft.com/office/officeart/2005/8/layout/list1"/>
    <dgm:cxn modelId="{D06A695C-9F20-4A09-8C93-2A10DDB9F042}" type="presParOf" srcId="{9D939D9E-8AB9-4656-8B15-E7B864FD6918}" destId="{A4E1C481-DAB9-4580-945F-A196486E75CA}" srcOrd="10" destOrd="0" presId="urn:microsoft.com/office/officeart/2005/8/layout/list1"/>
    <dgm:cxn modelId="{ECF3085C-5EF5-46D8-9C35-44AE42C67BA8}" type="presParOf" srcId="{9D939D9E-8AB9-4656-8B15-E7B864FD6918}" destId="{1F04C2BA-89EB-4215-9E2A-AFB6028FB440}" srcOrd="11" destOrd="0" presId="urn:microsoft.com/office/officeart/2005/8/layout/list1"/>
    <dgm:cxn modelId="{EE030D1B-D116-455B-B849-36E5995A2B9C}" type="presParOf" srcId="{9D939D9E-8AB9-4656-8B15-E7B864FD6918}" destId="{3A8A4788-44A4-465C-AFAF-13D4A35711CB}" srcOrd="12" destOrd="0" presId="urn:microsoft.com/office/officeart/2005/8/layout/list1"/>
    <dgm:cxn modelId="{9642B785-B832-4E4E-88AD-2FF902917CEB}" type="presParOf" srcId="{3A8A4788-44A4-465C-AFAF-13D4A35711CB}" destId="{3AD9CFE8-59F0-4C2B-AA97-538DF88AA3C2}" srcOrd="0" destOrd="0" presId="urn:microsoft.com/office/officeart/2005/8/layout/list1"/>
    <dgm:cxn modelId="{AF64D9BB-5F6C-4FD5-B224-DD10F9B1044B}" type="presParOf" srcId="{3A8A4788-44A4-465C-AFAF-13D4A35711CB}" destId="{D1C7FF6D-0167-4EDC-8A4C-F22D3E218C53}" srcOrd="1" destOrd="0" presId="urn:microsoft.com/office/officeart/2005/8/layout/list1"/>
    <dgm:cxn modelId="{EBF4D6C9-0885-479E-A54D-39083FE8F176}" type="presParOf" srcId="{9D939D9E-8AB9-4656-8B15-E7B864FD6918}" destId="{4968BD26-0840-4932-B779-604D354A8121}" srcOrd="13" destOrd="0" presId="urn:microsoft.com/office/officeart/2005/8/layout/list1"/>
    <dgm:cxn modelId="{AB52822B-674E-4C0B-93D4-413CAC7BEAD5}" type="presParOf" srcId="{9D939D9E-8AB9-4656-8B15-E7B864FD6918}" destId="{37057751-799F-4F7C-886E-66969B14E6C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52178B-A0A5-4E0D-9A8C-9624D3A882C5}" type="doc">
      <dgm:prSet loTypeId="urn:microsoft.com/office/officeart/2008/layout/AscendingPictureAccentProcess" loCatId="process" qsTypeId="urn:microsoft.com/office/officeart/2005/8/quickstyle/simple1" qsCatId="simple" csTypeId="urn:microsoft.com/office/officeart/2005/8/colors/colorful1" csCatId="colorful" phldr="1"/>
      <dgm:spPr/>
      <dgm:t>
        <a:bodyPr/>
        <a:lstStyle/>
        <a:p>
          <a:endParaRPr lang="en-US"/>
        </a:p>
      </dgm:t>
    </dgm:pt>
    <dgm:pt modelId="{6287E892-C12F-4F7A-92D6-91E9D2AD9988}">
      <dgm:prSet phldrT="[Text]" custT="1"/>
      <dgm:spPr/>
      <dgm:t>
        <a:bodyPr/>
        <a:lstStyle/>
        <a:p>
          <a:r>
            <a:rPr lang="en-US" sz="1400" b="1" dirty="0" smtClean="0"/>
            <a:t>Collaborative Effort</a:t>
          </a:r>
          <a:endParaRPr lang="en-US" sz="1400" b="1" dirty="0"/>
        </a:p>
      </dgm:t>
    </dgm:pt>
    <dgm:pt modelId="{1451E554-92D8-40F6-A289-D1AC12E338A9}" type="parTrans" cxnId="{A083370C-5899-4886-9C61-5E4BBD5F75BB}">
      <dgm:prSet/>
      <dgm:spPr/>
      <dgm:t>
        <a:bodyPr/>
        <a:lstStyle/>
        <a:p>
          <a:endParaRPr lang="en-US"/>
        </a:p>
      </dgm:t>
    </dgm:pt>
    <dgm:pt modelId="{DD5B5D02-B867-4123-8AE4-F9E14BACC0E7}" type="sibTrans" cxnId="{A083370C-5899-4886-9C61-5E4BBD5F75BB}">
      <dgm:prSet/>
      <dgm:spPr>
        <a:blipFill dpi="0" rotWithShape="1">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Lst>
          </a:blip>
          <a:srcRect/>
          <a:stretch>
            <a:fillRect l="-10667" t="-6013" r="-9597" b="-14259"/>
          </a:stretch>
        </a:blipFill>
        <a:ln w="38100">
          <a:solidFill>
            <a:srgbClr val="B88265"/>
          </a:solidFill>
        </a:ln>
      </dgm:spPr>
      <dgm:t>
        <a:bodyPr/>
        <a:lstStyle/>
        <a:p>
          <a:endParaRPr lang="en-US"/>
        </a:p>
      </dgm:t>
    </dgm:pt>
    <dgm:pt modelId="{DE3B37F5-2E20-47C0-B5CF-C81C87EC549B}">
      <dgm:prSet phldrT="[Text]" custT="1"/>
      <dgm:spPr/>
      <dgm:t>
        <a:bodyPr/>
        <a:lstStyle/>
        <a:p>
          <a:r>
            <a:rPr lang="en-US" sz="1400" b="1" dirty="0" smtClean="0"/>
            <a:t>End Users Satisfied</a:t>
          </a:r>
          <a:endParaRPr lang="en-US" sz="1400" b="1" dirty="0"/>
        </a:p>
      </dgm:t>
    </dgm:pt>
    <dgm:pt modelId="{8C8B7E5B-9647-4A0F-8C64-75EDDED04F78}" type="parTrans" cxnId="{B02A6F66-FFF0-4CD4-AB82-83700991D41B}">
      <dgm:prSet/>
      <dgm:spPr/>
      <dgm:t>
        <a:bodyPr/>
        <a:lstStyle/>
        <a:p>
          <a:endParaRPr lang="en-US"/>
        </a:p>
      </dgm:t>
    </dgm:pt>
    <dgm:pt modelId="{EA2C577E-C24B-4412-BCE0-879F03C21260}" type="sibTrans" cxnId="{B02A6F66-FFF0-4CD4-AB82-83700991D41B}">
      <dgm:prSet/>
      <dgm:spPr>
        <a:blipFill>
          <a:blip xmlns:r="http://schemas.openxmlformats.org/officeDocument/2006/relationships"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a:blipFill>
        <a:ln>
          <a:noFill/>
        </a:ln>
      </dgm:spPr>
      <dgm:t>
        <a:bodyPr/>
        <a:lstStyle/>
        <a:p>
          <a:endParaRPr lang="en-US"/>
        </a:p>
      </dgm:t>
    </dgm:pt>
    <dgm:pt modelId="{2908C0A4-EE0D-41E5-8E2F-E9668CDFB372}" type="pres">
      <dgm:prSet presAssocID="{B152178B-A0A5-4E0D-9A8C-9624D3A882C5}" presName="Name0" presStyleCnt="0">
        <dgm:presLayoutVars>
          <dgm:chMax val="7"/>
          <dgm:chPref val="7"/>
          <dgm:dir/>
        </dgm:presLayoutVars>
      </dgm:prSet>
      <dgm:spPr/>
      <dgm:t>
        <a:bodyPr/>
        <a:lstStyle/>
        <a:p>
          <a:endParaRPr lang="en-US"/>
        </a:p>
      </dgm:t>
    </dgm:pt>
    <dgm:pt modelId="{FB7A1982-03AE-4884-86BE-678670B425D9}" type="pres">
      <dgm:prSet presAssocID="{B152178B-A0A5-4E0D-9A8C-9624D3A882C5}" presName="dot1" presStyleLbl="alignNode1" presStyleIdx="0" presStyleCnt="10"/>
      <dgm:spPr/>
    </dgm:pt>
    <dgm:pt modelId="{75A33FA4-6997-444C-8495-FB7ECCD021C6}" type="pres">
      <dgm:prSet presAssocID="{B152178B-A0A5-4E0D-9A8C-9624D3A882C5}" presName="dot2" presStyleLbl="alignNode1" presStyleIdx="1" presStyleCnt="10"/>
      <dgm:spPr/>
    </dgm:pt>
    <dgm:pt modelId="{166B191B-5D36-459C-B2B5-BB741D76616A}" type="pres">
      <dgm:prSet presAssocID="{B152178B-A0A5-4E0D-9A8C-9624D3A882C5}" presName="dot3" presStyleLbl="alignNode1" presStyleIdx="2" presStyleCnt="10"/>
      <dgm:spPr/>
    </dgm:pt>
    <dgm:pt modelId="{32089BDD-5F3D-46EE-A821-48AC18F370E8}" type="pres">
      <dgm:prSet presAssocID="{B152178B-A0A5-4E0D-9A8C-9624D3A882C5}" presName="dotArrow1" presStyleLbl="alignNode1" presStyleIdx="3" presStyleCnt="10"/>
      <dgm:spPr/>
    </dgm:pt>
    <dgm:pt modelId="{E98404FF-104D-417F-9CDE-2C5197E1D3E4}" type="pres">
      <dgm:prSet presAssocID="{B152178B-A0A5-4E0D-9A8C-9624D3A882C5}" presName="dotArrow2" presStyleLbl="alignNode1" presStyleIdx="4" presStyleCnt="10"/>
      <dgm:spPr/>
    </dgm:pt>
    <dgm:pt modelId="{8A7E9882-B051-4C1C-995F-33152A09CB9F}" type="pres">
      <dgm:prSet presAssocID="{B152178B-A0A5-4E0D-9A8C-9624D3A882C5}" presName="dotArrow3" presStyleLbl="alignNode1" presStyleIdx="5" presStyleCnt="10"/>
      <dgm:spPr/>
    </dgm:pt>
    <dgm:pt modelId="{52439953-47C8-4FFE-9C65-F4A220FB51E9}" type="pres">
      <dgm:prSet presAssocID="{B152178B-A0A5-4E0D-9A8C-9624D3A882C5}" presName="dotArrow4" presStyleLbl="alignNode1" presStyleIdx="6" presStyleCnt="10"/>
      <dgm:spPr/>
    </dgm:pt>
    <dgm:pt modelId="{2B90DDDA-19ED-4F63-9A83-17DBCB24EEE2}" type="pres">
      <dgm:prSet presAssocID="{B152178B-A0A5-4E0D-9A8C-9624D3A882C5}" presName="dotArrow5" presStyleLbl="alignNode1" presStyleIdx="7" presStyleCnt="10"/>
      <dgm:spPr/>
    </dgm:pt>
    <dgm:pt modelId="{79AE3404-E165-40D9-A778-D10E94863E1D}" type="pres">
      <dgm:prSet presAssocID="{B152178B-A0A5-4E0D-9A8C-9624D3A882C5}" presName="dotArrow6" presStyleLbl="alignNode1" presStyleIdx="8" presStyleCnt="10"/>
      <dgm:spPr/>
    </dgm:pt>
    <dgm:pt modelId="{33BAE6F7-719F-44D2-A964-53471B6DEAC1}" type="pres">
      <dgm:prSet presAssocID="{B152178B-A0A5-4E0D-9A8C-9624D3A882C5}" presName="dotArrow7" presStyleLbl="alignNode1" presStyleIdx="9" presStyleCnt="10"/>
      <dgm:spPr/>
    </dgm:pt>
    <dgm:pt modelId="{BF915F5B-A7CD-4121-938E-A8B2A3214B50}" type="pres">
      <dgm:prSet presAssocID="{6287E892-C12F-4F7A-92D6-91E9D2AD9988}" presName="parTx1" presStyleLbl="node1" presStyleIdx="0" presStyleCnt="2" custLinFactNeighborX="8469" custLinFactNeighborY="-4857"/>
      <dgm:spPr/>
      <dgm:t>
        <a:bodyPr/>
        <a:lstStyle/>
        <a:p>
          <a:endParaRPr lang="en-US"/>
        </a:p>
      </dgm:t>
    </dgm:pt>
    <dgm:pt modelId="{F85DD481-1CAC-4BBC-8590-1E948DC9B744}" type="pres">
      <dgm:prSet presAssocID="{DD5B5D02-B867-4123-8AE4-F9E14BACC0E7}" presName="picture1" presStyleCnt="0"/>
      <dgm:spPr/>
    </dgm:pt>
    <dgm:pt modelId="{A8D1B922-DDD7-4AD5-B610-5DC40B6B6195}" type="pres">
      <dgm:prSet presAssocID="{DD5B5D02-B867-4123-8AE4-F9E14BACC0E7}" presName="imageRepeatNode" presStyleLbl="fgImgPlace1" presStyleIdx="0" presStyleCnt="2" custLinFactNeighborY="-4637"/>
      <dgm:spPr/>
      <dgm:t>
        <a:bodyPr/>
        <a:lstStyle/>
        <a:p>
          <a:endParaRPr lang="en-US"/>
        </a:p>
      </dgm:t>
    </dgm:pt>
    <dgm:pt modelId="{513D0E06-A447-4FD5-AB87-3C41B5B528D7}" type="pres">
      <dgm:prSet presAssocID="{DE3B37F5-2E20-47C0-B5CF-C81C87EC549B}" presName="parTx2" presStyleLbl="node1" presStyleIdx="1" presStyleCnt="2"/>
      <dgm:spPr/>
      <dgm:t>
        <a:bodyPr/>
        <a:lstStyle/>
        <a:p>
          <a:endParaRPr lang="en-US"/>
        </a:p>
      </dgm:t>
    </dgm:pt>
    <dgm:pt modelId="{37A56DE8-265C-4EE0-AEC2-BD8B890C121F}" type="pres">
      <dgm:prSet presAssocID="{EA2C577E-C24B-4412-BCE0-879F03C21260}" presName="picture2" presStyleCnt="0"/>
      <dgm:spPr/>
    </dgm:pt>
    <dgm:pt modelId="{0C91F664-D77F-4883-A873-E49C44DD4690}" type="pres">
      <dgm:prSet presAssocID="{EA2C577E-C24B-4412-BCE0-879F03C21260}" presName="imageRepeatNode" presStyleLbl="fgImgPlace1" presStyleIdx="1" presStyleCnt="2"/>
      <dgm:spPr/>
      <dgm:t>
        <a:bodyPr/>
        <a:lstStyle/>
        <a:p>
          <a:endParaRPr lang="en-US"/>
        </a:p>
      </dgm:t>
    </dgm:pt>
  </dgm:ptLst>
  <dgm:cxnLst>
    <dgm:cxn modelId="{A083370C-5899-4886-9C61-5E4BBD5F75BB}" srcId="{B152178B-A0A5-4E0D-9A8C-9624D3A882C5}" destId="{6287E892-C12F-4F7A-92D6-91E9D2AD9988}" srcOrd="0" destOrd="0" parTransId="{1451E554-92D8-40F6-A289-D1AC12E338A9}" sibTransId="{DD5B5D02-B867-4123-8AE4-F9E14BACC0E7}"/>
    <dgm:cxn modelId="{074246C5-9BAC-4164-9DB7-7F8B7D17539E}" type="presOf" srcId="{DE3B37F5-2E20-47C0-B5CF-C81C87EC549B}" destId="{513D0E06-A447-4FD5-AB87-3C41B5B528D7}" srcOrd="0" destOrd="0" presId="urn:microsoft.com/office/officeart/2008/layout/AscendingPictureAccentProcess"/>
    <dgm:cxn modelId="{B02A6F66-FFF0-4CD4-AB82-83700991D41B}" srcId="{B152178B-A0A5-4E0D-9A8C-9624D3A882C5}" destId="{DE3B37F5-2E20-47C0-B5CF-C81C87EC549B}" srcOrd="1" destOrd="0" parTransId="{8C8B7E5B-9647-4A0F-8C64-75EDDED04F78}" sibTransId="{EA2C577E-C24B-4412-BCE0-879F03C21260}"/>
    <dgm:cxn modelId="{C990DAC7-508A-47EC-B27E-1A9C935116C3}" type="presOf" srcId="{DD5B5D02-B867-4123-8AE4-F9E14BACC0E7}" destId="{A8D1B922-DDD7-4AD5-B610-5DC40B6B6195}" srcOrd="0" destOrd="0" presId="urn:microsoft.com/office/officeart/2008/layout/AscendingPictureAccentProcess"/>
    <dgm:cxn modelId="{3604D98E-B6D1-4AFA-8BC1-F96B6963C406}" type="presOf" srcId="{6287E892-C12F-4F7A-92D6-91E9D2AD9988}" destId="{BF915F5B-A7CD-4121-938E-A8B2A3214B50}" srcOrd="0" destOrd="0" presId="urn:microsoft.com/office/officeart/2008/layout/AscendingPictureAccentProcess"/>
    <dgm:cxn modelId="{114EF325-AF45-4A95-8AE0-9B3187A4D9D8}" type="presOf" srcId="{EA2C577E-C24B-4412-BCE0-879F03C21260}" destId="{0C91F664-D77F-4883-A873-E49C44DD4690}" srcOrd="0" destOrd="0" presId="urn:microsoft.com/office/officeart/2008/layout/AscendingPictureAccentProcess"/>
    <dgm:cxn modelId="{B18A8C14-5E78-47C3-9E4C-B3E36325D85B}" type="presOf" srcId="{B152178B-A0A5-4E0D-9A8C-9624D3A882C5}" destId="{2908C0A4-EE0D-41E5-8E2F-E9668CDFB372}" srcOrd="0" destOrd="0" presId="urn:microsoft.com/office/officeart/2008/layout/AscendingPictureAccentProcess"/>
    <dgm:cxn modelId="{75AAA150-675D-47C3-827E-7D5D4693A0C5}" type="presParOf" srcId="{2908C0A4-EE0D-41E5-8E2F-E9668CDFB372}" destId="{FB7A1982-03AE-4884-86BE-678670B425D9}" srcOrd="0" destOrd="0" presId="urn:microsoft.com/office/officeart/2008/layout/AscendingPictureAccentProcess"/>
    <dgm:cxn modelId="{F4F6CC04-0AC8-42C8-A411-38667B832440}" type="presParOf" srcId="{2908C0A4-EE0D-41E5-8E2F-E9668CDFB372}" destId="{75A33FA4-6997-444C-8495-FB7ECCD021C6}" srcOrd="1" destOrd="0" presId="urn:microsoft.com/office/officeart/2008/layout/AscendingPictureAccentProcess"/>
    <dgm:cxn modelId="{257D61AD-8011-459B-A8CF-3DF672EA9EFA}" type="presParOf" srcId="{2908C0A4-EE0D-41E5-8E2F-E9668CDFB372}" destId="{166B191B-5D36-459C-B2B5-BB741D76616A}" srcOrd="2" destOrd="0" presId="urn:microsoft.com/office/officeart/2008/layout/AscendingPictureAccentProcess"/>
    <dgm:cxn modelId="{D3C5CF11-1BB5-42AB-B95A-7D7F89DA6ACD}" type="presParOf" srcId="{2908C0A4-EE0D-41E5-8E2F-E9668CDFB372}" destId="{32089BDD-5F3D-46EE-A821-48AC18F370E8}" srcOrd="3" destOrd="0" presId="urn:microsoft.com/office/officeart/2008/layout/AscendingPictureAccentProcess"/>
    <dgm:cxn modelId="{11D85197-36BE-4B3B-BD92-0ED52CF41739}" type="presParOf" srcId="{2908C0A4-EE0D-41E5-8E2F-E9668CDFB372}" destId="{E98404FF-104D-417F-9CDE-2C5197E1D3E4}" srcOrd="4" destOrd="0" presId="urn:microsoft.com/office/officeart/2008/layout/AscendingPictureAccentProcess"/>
    <dgm:cxn modelId="{D90774E8-2772-45EB-AF3D-F75E9BFE1EE1}" type="presParOf" srcId="{2908C0A4-EE0D-41E5-8E2F-E9668CDFB372}" destId="{8A7E9882-B051-4C1C-995F-33152A09CB9F}" srcOrd="5" destOrd="0" presId="urn:microsoft.com/office/officeart/2008/layout/AscendingPictureAccentProcess"/>
    <dgm:cxn modelId="{A86635DB-91D0-41FF-B623-CABD344C8B5E}" type="presParOf" srcId="{2908C0A4-EE0D-41E5-8E2F-E9668CDFB372}" destId="{52439953-47C8-4FFE-9C65-F4A220FB51E9}" srcOrd="6" destOrd="0" presId="urn:microsoft.com/office/officeart/2008/layout/AscendingPictureAccentProcess"/>
    <dgm:cxn modelId="{DD14CDCF-3DF6-4A69-A84E-19CECCA4D2EB}" type="presParOf" srcId="{2908C0A4-EE0D-41E5-8E2F-E9668CDFB372}" destId="{2B90DDDA-19ED-4F63-9A83-17DBCB24EEE2}" srcOrd="7" destOrd="0" presId="urn:microsoft.com/office/officeart/2008/layout/AscendingPictureAccentProcess"/>
    <dgm:cxn modelId="{6647C506-B765-45A2-8122-407B03B73411}" type="presParOf" srcId="{2908C0A4-EE0D-41E5-8E2F-E9668CDFB372}" destId="{79AE3404-E165-40D9-A778-D10E94863E1D}" srcOrd="8" destOrd="0" presId="urn:microsoft.com/office/officeart/2008/layout/AscendingPictureAccentProcess"/>
    <dgm:cxn modelId="{B7589FE5-F6BF-44D2-9D40-13F9BBF8902E}" type="presParOf" srcId="{2908C0A4-EE0D-41E5-8E2F-E9668CDFB372}" destId="{33BAE6F7-719F-44D2-A964-53471B6DEAC1}" srcOrd="9" destOrd="0" presId="urn:microsoft.com/office/officeart/2008/layout/AscendingPictureAccentProcess"/>
    <dgm:cxn modelId="{FD05C765-5FAB-415C-BD89-9E23DC51A5B8}" type="presParOf" srcId="{2908C0A4-EE0D-41E5-8E2F-E9668CDFB372}" destId="{BF915F5B-A7CD-4121-938E-A8B2A3214B50}" srcOrd="10" destOrd="0" presId="urn:microsoft.com/office/officeart/2008/layout/AscendingPictureAccentProcess"/>
    <dgm:cxn modelId="{6BA8A539-0550-48AD-AC90-EAA077D8C5BF}" type="presParOf" srcId="{2908C0A4-EE0D-41E5-8E2F-E9668CDFB372}" destId="{F85DD481-1CAC-4BBC-8590-1E948DC9B744}" srcOrd="11" destOrd="0" presId="urn:microsoft.com/office/officeart/2008/layout/AscendingPictureAccentProcess"/>
    <dgm:cxn modelId="{A698A00E-613D-4022-8906-140F7EF5BBBF}" type="presParOf" srcId="{F85DD481-1CAC-4BBC-8590-1E948DC9B744}" destId="{A8D1B922-DDD7-4AD5-B610-5DC40B6B6195}" srcOrd="0" destOrd="0" presId="urn:microsoft.com/office/officeart/2008/layout/AscendingPictureAccentProcess"/>
    <dgm:cxn modelId="{5E4E0BE3-48D1-452A-9183-FDF1C6EAC7BB}" type="presParOf" srcId="{2908C0A4-EE0D-41E5-8E2F-E9668CDFB372}" destId="{513D0E06-A447-4FD5-AB87-3C41B5B528D7}" srcOrd="12" destOrd="0" presId="urn:microsoft.com/office/officeart/2008/layout/AscendingPictureAccentProcess"/>
    <dgm:cxn modelId="{316A8D78-4856-4900-B8D1-9137FE8787D8}" type="presParOf" srcId="{2908C0A4-EE0D-41E5-8E2F-E9668CDFB372}" destId="{37A56DE8-265C-4EE0-AEC2-BD8B890C121F}" srcOrd="13" destOrd="0" presId="urn:microsoft.com/office/officeart/2008/layout/AscendingPictureAccentProcess"/>
    <dgm:cxn modelId="{0DC1BD88-C310-4CDE-B941-1E9ECF088D17}" type="presParOf" srcId="{37A56DE8-265C-4EE0-AEC2-BD8B890C121F}" destId="{0C91F664-D77F-4883-A873-E49C44DD4690}"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EB7CA-47C9-4C9E-88BE-5C085329A441}">
      <dsp:nvSpPr>
        <dsp:cNvPr id="0" name=""/>
        <dsp:cNvSpPr/>
      </dsp:nvSpPr>
      <dsp:spPr>
        <a:xfrm>
          <a:off x="7835" y="1371597"/>
          <a:ext cx="2342033" cy="175260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1. Team Member Profile</a:t>
          </a:r>
          <a:endParaRPr lang="en-US" sz="2800" kern="1200" dirty="0"/>
        </a:p>
      </dsp:txBody>
      <dsp:txXfrm>
        <a:off x="59167" y="1422929"/>
        <a:ext cx="2239369" cy="1649940"/>
      </dsp:txXfrm>
    </dsp:sp>
    <dsp:sp modelId="{8320ADBB-7CCE-4846-8020-74B94C14308A}">
      <dsp:nvSpPr>
        <dsp:cNvPr id="0" name=""/>
        <dsp:cNvSpPr/>
      </dsp:nvSpPr>
      <dsp:spPr>
        <a:xfrm>
          <a:off x="2584072" y="1957487"/>
          <a:ext cx="496511" cy="58082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2584072" y="2073652"/>
        <a:ext cx="347558" cy="348494"/>
      </dsp:txXfrm>
    </dsp:sp>
    <dsp:sp modelId="{B0933C41-4E92-43B2-B88C-AEE17F485D09}">
      <dsp:nvSpPr>
        <dsp:cNvPr id="0" name=""/>
        <dsp:cNvSpPr/>
      </dsp:nvSpPr>
      <dsp:spPr>
        <a:xfrm>
          <a:off x="3286683" y="1371597"/>
          <a:ext cx="2342033" cy="1752604"/>
        </a:xfrm>
        <a:prstGeom prst="roundRect">
          <a:avLst>
            <a:gd name="adj" fmla="val 10000"/>
          </a:avLst>
        </a:prstGeom>
        <a:solidFill>
          <a:schemeClr val="accent5">
            <a:hueOff val="-4990872"/>
            <a:satOff val="-7727"/>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2. Credentials (= Username + Password)</a:t>
          </a:r>
          <a:endParaRPr lang="en-US" sz="2800" kern="1200" dirty="0"/>
        </a:p>
      </dsp:txBody>
      <dsp:txXfrm>
        <a:off x="3338015" y="1422929"/>
        <a:ext cx="2239369" cy="1649940"/>
      </dsp:txXfrm>
    </dsp:sp>
    <dsp:sp modelId="{EFD15D5E-3DF8-42E2-97E8-83993EB29826}">
      <dsp:nvSpPr>
        <dsp:cNvPr id="0" name=""/>
        <dsp:cNvSpPr/>
      </dsp:nvSpPr>
      <dsp:spPr>
        <a:xfrm>
          <a:off x="5862920" y="1957487"/>
          <a:ext cx="496511" cy="580824"/>
        </a:xfrm>
        <a:prstGeom prst="rightArrow">
          <a:avLst>
            <a:gd name="adj1" fmla="val 60000"/>
            <a:gd name="adj2" fmla="val 50000"/>
          </a:avLst>
        </a:prstGeom>
        <a:solidFill>
          <a:schemeClr val="accent5">
            <a:hueOff val="-9981745"/>
            <a:satOff val="-15454"/>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5862920" y="2073652"/>
        <a:ext cx="347558" cy="348494"/>
      </dsp:txXfrm>
    </dsp:sp>
    <dsp:sp modelId="{89D5E7A0-11F8-4B93-AEB2-1E49480AE0F5}">
      <dsp:nvSpPr>
        <dsp:cNvPr id="0" name=""/>
        <dsp:cNvSpPr/>
      </dsp:nvSpPr>
      <dsp:spPr>
        <a:xfrm>
          <a:off x="6565530" y="1295399"/>
          <a:ext cx="2342033" cy="1905000"/>
        </a:xfrm>
        <a:prstGeom prst="roundRect">
          <a:avLst>
            <a:gd name="adj" fmla="val 10000"/>
          </a:avLst>
        </a:prstGeom>
        <a:solidFill>
          <a:schemeClr val="accent5">
            <a:hueOff val="-9981745"/>
            <a:satOff val="-15454"/>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3. The STARS landing page link</a:t>
          </a:r>
          <a:endParaRPr lang="en-US" sz="2800" kern="1200" dirty="0"/>
        </a:p>
      </dsp:txBody>
      <dsp:txXfrm>
        <a:off x="6621326" y="1351195"/>
        <a:ext cx="2230441" cy="1793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8621-81E7-4066-A374-5D96666B3266}">
      <dsp:nvSpPr>
        <dsp:cNvPr id="0" name=""/>
        <dsp:cNvSpPr/>
      </dsp:nvSpPr>
      <dsp:spPr>
        <a:xfrm>
          <a:off x="120627" y="1130850"/>
          <a:ext cx="1695593" cy="1695568"/>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Job Aids</a:t>
          </a:r>
          <a:endParaRPr lang="en-US" sz="2000" kern="1200" dirty="0"/>
        </a:p>
      </dsp:txBody>
      <dsp:txXfrm>
        <a:off x="368941" y="1379160"/>
        <a:ext cx="1198965" cy="1198948"/>
      </dsp:txXfrm>
    </dsp:sp>
    <dsp:sp modelId="{A18A5167-FE49-4AF3-8EE5-32CCFABD5220}">
      <dsp:nvSpPr>
        <dsp:cNvPr id="0" name=""/>
        <dsp:cNvSpPr/>
      </dsp:nvSpPr>
      <dsp:spPr>
        <a:xfrm>
          <a:off x="784264" y="29811"/>
          <a:ext cx="1796480" cy="1774497"/>
        </a:xfrm>
        <a:prstGeom prst="ellipse">
          <a:avLst/>
        </a:prstGeom>
        <a:solidFill>
          <a:schemeClr val="accent2">
            <a:alpha val="50000"/>
            <a:hueOff val="1373170"/>
            <a:satOff val="-24404"/>
            <a:lumOff val="7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Webinars</a:t>
          </a:r>
          <a:endParaRPr lang="en-US" sz="2000" kern="1200" dirty="0"/>
        </a:p>
      </dsp:txBody>
      <dsp:txXfrm>
        <a:off x="1047352" y="289680"/>
        <a:ext cx="1270304" cy="1254759"/>
      </dsp:txXfrm>
    </dsp:sp>
    <dsp:sp modelId="{41B87863-A991-4D3C-974E-3081E7D60BAE}">
      <dsp:nvSpPr>
        <dsp:cNvPr id="0" name=""/>
        <dsp:cNvSpPr/>
      </dsp:nvSpPr>
      <dsp:spPr>
        <a:xfrm>
          <a:off x="1439628" y="1130850"/>
          <a:ext cx="1695593" cy="1695568"/>
        </a:xfrm>
        <a:prstGeom prst="ellipse">
          <a:avLst/>
        </a:prstGeom>
        <a:solidFill>
          <a:schemeClr val="accent2">
            <a:alpha val="50000"/>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Manual</a:t>
          </a:r>
        </a:p>
      </dsp:txBody>
      <dsp:txXfrm>
        <a:off x="1687942" y="1379160"/>
        <a:ext cx="1198965" cy="1198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F126D-F267-47C6-B29B-742DCEEA1460}">
      <dsp:nvSpPr>
        <dsp:cNvPr id="0" name=""/>
        <dsp:cNvSpPr/>
      </dsp:nvSpPr>
      <dsp:spPr>
        <a:xfrm>
          <a:off x="0" y="537749"/>
          <a:ext cx="9144000" cy="7560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C3FB9-B07A-4346-8A1D-7E52A3244DBA}">
      <dsp:nvSpPr>
        <dsp:cNvPr id="0" name=""/>
        <dsp:cNvSpPr/>
      </dsp:nvSpPr>
      <dsp:spPr>
        <a:xfrm>
          <a:off x="457200" y="94949"/>
          <a:ext cx="6400800" cy="8856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244600">
            <a:lnSpc>
              <a:spcPct val="90000"/>
            </a:lnSpc>
            <a:spcBef>
              <a:spcPct val="0"/>
            </a:spcBef>
            <a:spcAft>
              <a:spcPct val="35000"/>
            </a:spcAft>
          </a:pPr>
          <a:r>
            <a:rPr lang="en-US" sz="2800" b="1" kern="1200" dirty="0" smtClean="0"/>
            <a:t>STARS Searches </a:t>
          </a:r>
          <a:r>
            <a:rPr lang="en-US" sz="2800" b="1" kern="1200" dirty="0" smtClean="0"/>
            <a:t>and </a:t>
          </a:r>
          <a:r>
            <a:rPr lang="en-US" sz="2800" b="1" kern="1200" dirty="0" smtClean="0"/>
            <a:t>Reports (periodic, beginning in August 2018)</a:t>
          </a:r>
          <a:endParaRPr lang="en-US" sz="2800" b="1" kern="1200" dirty="0"/>
        </a:p>
      </dsp:txBody>
      <dsp:txXfrm>
        <a:off x="500431" y="138180"/>
        <a:ext cx="6314338" cy="799138"/>
      </dsp:txXfrm>
    </dsp:sp>
    <dsp:sp modelId="{A68CD3D7-93F2-4661-B3B3-B2CDFCD196DD}">
      <dsp:nvSpPr>
        <dsp:cNvPr id="0" name=""/>
        <dsp:cNvSpPr/>
      </dsp:nvSpPr>
      <dsp:spPr>
        <a:xfrm>
          <a:off x="0" y="1898549"/>
          <a:ext cx="9144000" cy="756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208670-684D-4A58-97E8-72A541984159}">
      <dsp:nvSpPr>
        <dsp:cNvPr id="0" name=""/>
        <dsp:cNvSpPr/>
      </dsp:nvSpPr>
      <dsp:spPr>
        <a:xfrm>
          <a:off x="457200" y="1455749"/>
          <a:ext cx="6400800" cy="8856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244600">
            <a:lnSpc>
              <a:spcPct val="90000"/>
            </a:lnSpc>
            <a:spcBef>
              <a:spcPct val="0"/>
            </a:spcBef>
            <a:spcAft>
              <a:spcPct val="35000"/>
            </a:spcAft>
          </a:pPr>
          <a:r>
            <a:rPr lang="en-US" sz="2800" b="1" kern="1200" dirty="0" smtClean="0"/>
            <a:t>Beneficiary Contact Form </a:t>
          </a:r>
          <a:br>
            <a:rPr lang="en-US" sz="2800" b="1" kern="1200" dirty="0" smtClean="0"/>
          </a:br>
          <a:r>
            <a:rPr lang="en-US" sz="2800" b="1" kern="1200" dirty="0" smtClean="0"/>
            <a:t>(monthly through October)</a:t>
          </a:r>
          <a:endParaRPr lang="en-US" sz="2800" b="1" kern="1200" dirty="0"/>
        </a:p>
      </dsp:txBody>
      <dsp:txXfrm>
        <a:off x="500431" y="1498980"/>
        <a:ext cx="6314338" cy="799138"/>
      </dsp:txXfrm>
    </dsp:sp>
    <dsp:sp modelId="{A4E1C481-DAB9-4580-945F-A196486E75CA}">
      <dsp:nvSpPr>
        <dsp:cNvPr id="0" name=""/>
        <dsp:cNvSpPr/>
      </dsp:nvSpPr>
      <dsp:spPr>
        <a:xfrm>
          <a:off x="0" y="3259349"/>
          <a:ext cx="9144000" cy="756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E46FAD-06B9-43D9-9BEF-2717886805A8}">
      <dsp:nvSpPr>
        <dsp:cNvPr id="0" name=""/>
        <dsp:cNvSpPr/>
      </dsp:nvSpPr>
      <dsp:spPr>
        <a:xfrm>
          <a:off x="457200" y="2816549"/>
          <a:ext cx="6400800" cy="8856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244600">
            <a:lnSpc>
              <a:spcPct val="90000"/>
            </a:lnSpc>
            <a:spcBef>
              <a:spcPct val="0"/>
            </a:spcBef>
            <a:spcAft>
              <a:spcPct val="35000"/>
            </a:spcAft>
          </a:pPr>
          <a:r>
            <a:rPr lang="en-US" sz="2800" b="1" kern="1200" dirty="0" smtClean="0"/>
            <a:t>Group and Media Outreach Forms </a:t>
          </a:r>
          <a:br>
            <a:rPr lang="en-US" sz="2800" b="1" kern="1200" dirty="0" smtClean="0"/>
          </a:br>
          <a:r>
            <a:rPr lang="en-US" sz="2800" b="1" kern="1200" dirty="0" smtClean="0"/>
            <a:t>(monthly through October)</a:t>
          </a:r>
          <a:endParaRPr lang="en-US" sz="2800" b="1" kern="1200" dirty="0"/>
        </a:p>
      </dsp:txBody>
      <dsp:txXfrm>
        <a:off x="500431" y="2859780"/>
        <a:ext cx="6314338" cy="799138"/>
      </dsp:txXfrm>
    </dsp:sp>
    <dsp:sp modelId="{37057751-799F-4F7C-886E-66969B14E6C4}">
      <dsp:nvSpPr>
        <dsp:cNvPr id="0" name=""/>
        <dsp:cNvSpPr/>
      </dsp:nvSpPr>
      <dsp:spPr>
        <a:xfrm>
          <a:off x="0" y="4620150"/>
          <a:ext cx="9144000" cy="12285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624840" rIns="709676" bIns="213360" numCol="1" spcCol="1270" anchor="t" anchorCtr="0">
          <a:noAutofit/>
        </a:bodyPr>
        <a:lstStyle/>
        <a:p>
          <a:pPr marL="285750" lvl="1" indent="-285750" algn="l" defTabSz="1333500">
            <a:lnSpc>
              <a:spcPct val="90000"/>
            </a:lnSpc>
            <a:spcBef>
              <a:spcPct val="0"/>
            </a:spcBef>
            <a:spcAft>
              <a:spcPct val="15000"/>
            </a:spcAft>
            <a:buChar char="••"/>
          </a:pPr>
          <a:r>
            <a:rPr lang="en-US" sz="3000" b="1" kern="1200" dirty="0" smtClean="0"/>
            <a:t>Intended for all users invited by a SHIP leader</a:t>
          </a:r>
          <a:endParaRPr lang="en-US" sz="3000" kern="1200" dirty="0"/>
        </a:p>
      </dsp:txBody>
      <dsp:txXfrm>
        <a:off x="0" y="4620150"/>
        <a:ext cx="9144000" cy="1228500"/>
      </dsp:txXfrm>
    </dsp:sp>
    <dsp:sp modelId="{D1C7FF6D-0167-4EDC-8A4C-F22D3E218C53}">
      <dsp:nvSpPr>
        <dsp:cNvPr id="0" name=""/>
        <dsp:cNvSpPr/>
      </dsp:nvSpPr>
      <dsp:spPr>
        <a:xfrm>
          <a:off x="457200" y="4177350"/>
          <a:ext cx="6400800" cy="8856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333500">
            <a:lnSpc>
              <a:spcPct val="90000"/>
            </a:lnSpc>
            <a:spcBef>
              <a:spcPct val="0"/>
            </a:spcBef>
            <a:spcAft>
              <a:spcPct val="35000"/>
            </a:spcAft>
          </a:pPr>
          <a:r>
            <a:rPr lang="en-US" sz="3000" b="1" kern="1200" dirty="0" smtClean="0"/>
            <a:t>About this series</a:t>
          </a:r>
          <a:endParaRPr lang="en-US" sz="3000" b="1" kern="1200" dirty="0"/>
        </a:p>
      </dsp:txBody>
      <dsp:txXfrm>
        <a:off x="500431" y="4220581"/>
        <a:ext cx="6314338" cy="799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A1982-03AE-4884-86BE-678670B425D9}">
      <dsp:nvSpPr>
        <dsp:cNvPr id="0" name=""/>
        <dsp:cNvSpPr/>
      </dsp:nvSpPr>
      <dsp:spPr>
        <a:xfrm>
          <a:off x="1041493" y="1548357"/>
          <a:ext cx="70740" cy="70740"/>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33FA4-6997-444C-8495-FB7ECCD021C6}">
      <dsp:nvSpPr>
        <dsp:cNvPr id="0" name=""/>
        <dsp:cNvSpPr/>
      </dsp:nvSpPr>
      <dsp:spPr>
        <a:xfrm>
          <a:off x="979525" y="1647665"/>
          <a:ext cx="70740" cy="70740"/>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B191B-5D36-459C-B2B5-BB741D76616A}">
      <dsp:nvSpPr>
        <dsp:cNvPr id="0" name=""/>
        <dsp:cNvSpPr/>
      </dsp:nvSpPr>
      <dsp:spPr>
        <a:xfrm>
          <a:off x="905672" y="1733644"/>
          <a:ext cx="70740" cy="70740"/>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89BDD-5F3D-46EE-A821-48AC18F370E8}">
      <dsp:nvSpPr>
        <dsp:cNvPr id="0" name=""/>
        <dsp:cNvSpPr/>
      </dsp:nvSpPr>
      <dsp:spPr>
        <a:xfrm>
          <a:off x="993956" y="548901"/>
          <a:ext cx="70740" cy="70740"/>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8404FF-104D-417F-9CDE-2C5197E1D3E4}">
      <dsp:nvSpPr>
        <dsp:cNvPr id="0" name=""/>
        <dsp:cNvSpPr/>
      </dsp:nvSpPr>
      <dsp:spPr>
        <a:xfrm>
          <a:off x="1088464" y="492583"/>
          <a:ext cx="70740" cy="70740"/>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E9882-B051-4C1C-995F-33152A09CB9F}">
      <dsp:nvSpPr>
        <dsp:cNvPr id="0" name=""/>
        <dsp:cNvSpPr/>
      </dsp:nvSpPr>
      <dsp:spPr>
        <a:xfrm>
          <a:off x="1182690" y="436266"/>
          <a:ext cx="70740" cy="70740"/>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439953-47C8-4FFE-9C65-F4A220FB51E9}">
      <dsp:nvSpPr>
        <dsp:cNvPr id="0" name=""/>
        <dsp:cNvSpPr/>
      </dsp:nvSpPr>
      <dsp:spPr>
        <a:xfrm>
          <a:off x="1276916" y="492583"/>
          <a:ext cx="70740" cy="70740"/>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90DDDA-19ED-4F63-9A83-17DBCB24EEE2}">
      <dsp:nvSpPr>
        <dsp:cNvPr id="0" name=""/>
        <dsp:cNvSpPr/>
      </dsp:nvSpPr>
      <dsp:spPr>
        <a:xfrm>
          <a:off x="1371424" y="548901"/>
          <a:ext cx="70740" cy="70740"/>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AE3404-E165-40D9-A778-D10E94863E1D}">
      <dsp:nvSpPr>
        <dsp:cNvPr id="0" name=""/>
        <dsp:cNvSpPr/>
      </dsp:nvSpPr>
      <dsp:spPr>
        <a:xfrm>
          <a:off x="1182690" y="555096"/>
          <a:ext cx="70740" cy="70740"/>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BAE6F7-719F-44D2-A964-53471B6DEAC1}">
      <dsp:nvSpPr>
        <dsp:cNvPr id="0" name=""/>
        <dsp:cNvSpPr/>
      </dsp:nvSpPr>
      <dsp:spPr>
        <a:xfrm>
          <a:off x="1182690" y="673927"/>
          <a:ext cx="70740" cy="70740"/>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15F5B-A7CD-4121-938E-A8B2A3214B50}">
      <dsp:nvSpPr>
        <dsp:cNvPr id="0" name=""/>
        <dsp:cNvSpPr/>
      </dsp:nvSpPr>
      <dsp:spPr>
        <a:xfrm>
          <a:off x="736362" y="1972156"/>
          <a:ext cx="1525721" cy="40924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944"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Collaborative Effort</a:t>
          </a:r>
          <a:endParaRPr lang="en-US" sz="1400" b="1" kern="1200" dirty="0"/>
        </a:p>
      </dsp:txBody>
      <dsp:txXfrm>
        <a:off x="756340" y="1992134"/>
        <a:ext cx="1485765" cy="369287"/>
      </dsp:txXfrm>
    </dsp:sp>
    <dsp:sp modelId="{A8D1B922-DDD7-4AD5-B610-5DC40B6B6195}">
      <dsp:nvSpPr>
        <dsp:cNvPr id="0" name=""/>
        <dsp:cNvSpPr/>
      </dsp:nvSpPr>
      <dsp:spPr>
        <a:xfrm>
          <a:off x="184123" y="1558249"/>
          <a:ext cx="707400" cy="707353"/>
        </a:xfrm>
        <a:prstGeom prst="ellipse">
          <a:avLst/>
        </a:prstGeom>
        <a:blipFill dpi="0" rotWithShape="1">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Lst>
          </a:blip>
          <a:srcRect/>
          <a:stretch>
            <a:fillRect l="-10667" t="-6013" r="-9597" b="-14259"/>
          </a:stretch>
        </a:blipFill>
        <a:ln w="38100" cap="flat" cmpd="sng" algn="ctr">
          <a:solidFill>
            <a:srgbClr val="B88265"/>
          </a:solidFill>
          <a:prstDash val="solid"/>
        </a:ln>
        <a:effectLst/>
      </dsp:spPr>
      <dsp:style>
        <a:lnRef idx="2">
          <a:scrgbClr r="0" g="0" b="0"/>
        </a:lnRef>
        <a:fillRef idx="1">
          <a:scrgbClr r="0" g="0" b="0"/>
        </a:fillRef>
        <a:effectRef idx="0">
          <a:scrgbClr r="0" g="0" b="0"/>
        </a:effectRef>
        <a:fontRef idx="minor"/>
      </dsp:style>
    </dsp:sp>
    <dsp:sp modelId="{513D0E06-A447-4FD5-AB87-3C41B5B528D7}">
      <dsp:nvSpPr>
        <dsp:cNvPr id="0" name=""/>
        <dsp:cNvSpPr/>
      </dsp:nvSpPr>
      <dsp:spPr>
        <a:xfrm>
          <a:off x="1252015" y="1191567"/>
          <a:ext cx="1525721" cy="409243"/>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944"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End Users Satisfied</a:t>
          </a:r>
          <a:endParaRPr lang="en-US" sz="1400" b="1" kern="1200" dirty="0"/>
        </a:p>
      </dsp:txBody>
      <dsp:txXfrm>
        <a:off x="1271993" y="1211545"/>
        <a:ext cx="1485765" cy="369287"/>
      </dsp:txXfrm>
    </dsp:sp>
    <dsp:sp modelId="{0C91F664-D77F-4883-A873-E49C44DD4690}">
      <dsp:nvSpPr>
        <dsp:cNvPr id="0" name=""/>
        <dsp:cNvSpPr/>
      </dsp:nvSpPr>
      <dsp:spPr>
        <a:xfrm>
          <a:off x="828990" y="790583"/>
          <a:ext cx="707400" cy="707353"/>
        </a:xfrm>
        <a:prstGeom prst="ellipse">
          <a:avLst/>
        </a:prstGeom>
        <a:blipFill>
          <a:blip xmlns:r="http://schemas.openxmlformats.org/officeDocument/2006/relationships"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0761005-9B6B-4CE1-A782-E0492A699B53}" type="datetimeFigureOut">
              <a:rPr lang="en-US" smtClean="0"/>
              <a:t>9/24/2018</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29CDDEB-D6EC-4085-8AEE-74C9B978F303}" type="slidenum">
              <a:rPr lang="en-US" smtClean="0"/>
              <a:t>‹#›</a:t>
            </a:fld>
            <a:endParaRPr lang="en-US" dirty="0"/>
          </a:p>
        </p:txBody>
      </p:sp>
    </p:spTree>
    <p:extLst>
      <p:ext uri="{BB962C8B-B14F-4D97-AF65-F5344CB8AC3E}">
        <p14:creationId xmlns:p14="http://schemas.microsoft.com/office/powerpoint/2010/main" val="3574219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DACFD648-1AD3-48FC-AF18-F3319FEF1E03}" type="datetimeFigureOut">
              <a:rPr lang="en-US" smtClean="0"/>
              <a:t>9/24/2018</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508CC9EC-95DA-4AC0-8829-0C87D44A94FE}" type="slidenum">
              <a:rPr lang="en-US" smtClean="0"/>
              <a:t>‹#›</a:t>
            </a:fld>
            <a:endParaRPr lang="en-US" dirty="0"/>
          </a:p>
        </p:txBody>
      </p:sp>
    </p:spTree>
    <p:extLst>
      <p:ext uri="{BB962C8B-B14F-4D97-AF65-F5344CB8AC3E}">
        <p14:creationId xmlns:p14="http://schemas.microsoft.com/office/powerpoint/2010/main" val="418148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STARSHelpDesk"/><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RollOutTimeline"/></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a:t>
            </a:fld>
            <a:endParaRPr lang="en-US" dirty="0"/>
          </a:p>
        </p:txBody>
      </p:sp>
    </p:spTree>
    <p:extLst>
      <p:ext uri="{BB962C8B-B14F-4D97-AF65-F5344CB8AC3E}">
        <p14:creationId xmlns:p14="http://schemas.microsoft.com/office/powerpoint/2010/main" val="3285144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SIRS eFile ID will auto-populate based on </a:t>
            </a:r>
          </a:p>
          <a:p>
            <a:pPr marL="470276" lvl="1"/>
            <a:r>
              <a:rPr lang="en-US" sz="2100" dirty="0"/>
              <a:t>1. Team member log in (can change if entering data forms for another team member) </a:t>
            </a:r>
          </a:p>
          <a:p>
            <a:pPr marL="470276" lvl="1"/>
            <a:r>
              <a:rPr lang="en-US" sz="2100" dirty="0"/>
              <a:t>2. SIRS eFile ID must be present on the STARS form for the data to transfer to SIRS</a:t>
            </a:r>
          </a:p>
          <a:p>
            <a:r>
              <a:rPr lang="en-US" dirty="0" smtClean="0"/>
              <a:t>SIRS Reference Number auto-populates when form is saved</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940550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Those with the CMS Duals Demonstration Grants will be able to use STARS to report activities for these grants. CMS Duals Demonstration Grantees currently</a:t>
            </a:r>
            <a:r>
              <a:rPr lang="en-US" baseline="0" dirty="0" smtClean="0"/>
              <a:t> include the states listed on the slide: California, Illinois, Massachusetts, Michigan, New York, Ohio, Rhode Island, and South Carolina. SHIP Team members in these states conducting outreach and education work funded in part or whole should report it by selecting the new field “Duals Demonstration” in Topic Discussed section. In addition to selecting duals demonstration when appropriate, team members should indicate all other topics discussed or listed in the education and outreach activity. </a:t>
            </a:r>
            <a:r>
              <a:rPr lang="en-US" dirty="0" smtClean="0"/>
              <a:t>All additional details of the form may be analyzed by ACL and/or CMS in relation to the Dual Demonstration Grant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514661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024683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503310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note that the number of attendees at Group Outreach and Education Events count toward the national SHIP Performance Measures report. </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289202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940552">
              <a:defRPr/>
            </a:pPr>
            <a:r>
              <a:rPr lang="en-US" dirty="0" smtClean="0"/>
              <a:t>Wider </a:t>
            </a:r>
            <a:r>
              <a:rPr lang="en-US" dirty="0" smtClean="0"/>
              <a:t>range of Geographic Coverage selections</a:t>
            </a:r>
            <a:r>
              <a:rPr lang="en-US" baseline="0" dirty="0" smtClean="0"/>
              <a:t> @ SHIPs request </a:t>
            </a:r>
            <a:endParaRPr lang="en-US" dirty="0" smtClean="0"/>
          </a:p>
          <a:p>
            <a:pPr marL="176353" indent="-176353">
              <a:buFont typeface="Arial" panose="020B0604020202020204" pitchFamily="34" charset="0"/>
              <a:buChar char="•"/>
            </a:pPr>
            <a:r>
              <a:rPr lang="en-US" dirty="0" smtClean="0"/>
              <a:t>Help track sitting at the state fair,</a:t>
            </a:r>
            <a:r>
              <a:rPr lang="en-US" baseline="0" dirty="0" smtClean="0"/>
              <a:t> statewide newspaper ads, regional tv psas, etc.</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798851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24628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need to add multiple team members time and efforts to the form, use Additional Team Member tab</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361979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53" indent="-176353">
              <a:buFont typeface="Arial" panose="020B0604020202020204" pitchFamily="34" charset="0"/>
              <a:buChar char="•"/>
            </a:pPr>
            <a:r>
              <a:rPr lang="en-US" dirty="0" smtClean="0"/>
              <a:t>Partner Org Affiliation </a:t>
            </a:r>
          </a:p>
          <a:p>
            <a:pPr marL="646629" lvl="1" indent="-176353">
              <a:buFont typeface="Arial" panose="020B0604020202020204" pitchFamily="34" charset="0"/>
              <a:buChar char="•"/>
            </a:pPr>
            <a:r>
              <a:rPr lang="en-US" dirty="0" smtClean="0"/>
              <a:t>Will auto-populate</a:t>
            </a:r>
            <a:r>
              <a:rPr lang="en-US" baseline="0" dirty="0" smtClean="0"/>
              <a:t> when save the form</a:t>
            </a:r>
            <a:endParaRPr lang="en-US" dirty="0" smtClean="0"/>
          </a:p>
          <a:p>
            <a:pPr marL="176353" indent="-176353">
              <a:buFont typeface="Arial" panose="020B0604020202020204" pitchFamily="34" charset="0"/>
              <a:buChar char="•"/>
            </a:pPr>
            <a:r>
              <a:rPr lang="en-US" dirty="0" smtClean="0"/>
              <a:t>Time </a:t>
            </a:r>
          </a:p>
          <a:p>
            <a:pPr marL="646629" lvl="1" indent="-176353">
              <a:buFont typeface="Arial" panose="020B0604020202020204" pitchFamily="34" charset="0"/>
              <a:buChar char="•"/>
            </a:pPr>
            <a:r>
              <a:rPr lang="en-US" dirty="0" smtClean="0"/>
              <a:t>Use either or</a:t>
            </a:r>
            <a:r>
              <a:rPr lang="en-US" baseline="0" dirty="0" smtClean="0"/>
              <a:t> both</a:t>
            </a:r>
          </a:p>
          <a:p>
            <a:pPr marL="646629" lvl="1" indent="-176353">
              <a:buFont typeface="Arial" panose="020B0604020202020204" pitchFamily="34" charset="0"/>
              <a:buChar char="•"/>
            </a:pPr>
            <a:r>
              <a:rPr lang="en-US" baseline="0" dirty="0" smtClean="0"/>
              <a:t>See message @ bottom of screen</a:t>
            </a:r>
            <a:endParaRPr lang="en-US" dirty="0" smtClean="0"/>
          </a:p>
          <a:p>
            <a:pPr marL="176353" indent="-176353">
              <a:buFont typeface="Arial" panose="020B0604020202020204" pitchFamily="34" charset="0"/>
              <a:buChar char="•"/>
            </a:pPr>
            <a:r>
              <a:rPr lang="en-US" dirty="0" smtClean="0"/>
              <a:t>Title of Interaction </a:t>
            </a:r>
          </a:p>
          <a:p>
            <a:pPr marL="646629" lvl="1" indent="-176353">
              <a:buFont typeface="Arial" panose="020B0604020202020204" pitchFamily="34" charset="0"/>
              <a:buChar char="•"/>
            </a:pPr>
            <a:r>
              <a:rPr lang="en-US" dirty="0" smtClean="0"/>
              <a:t>Event name? something helps you track</a:t>
            </a:r>
          </a:p>
          <a:p>
            <a:pPr marL="176353" indent="-176353">
              <a:buFont typeface="Arial" panose="020B0604020202020204" pitchFamily="34" charset="0"/>
              <a:buChar char="•"/>
            </a:pPr>
            <a:r>
              <a:rPr lang="en-US" dirty="0" smtClean="0"/>
              <a:t>Type of event</a:t>
            </a:r>
          </a:p>
          <a:p>
            <a:pPr marL="646629" lvl="1" indent="-176353">
              <a:buFont typeface="Arial" panose="020B0604020202020204" pitchFamily="34" charset="0"/>
              <a:buChar char="•"/>
            </a:pPr>
            <a:r>
              <a:rPr lang="en-US" dirty="0" smtClean="0"/>
              <a:t>NEW</a:t>
            </a:r>
            <a:r>
              <a:rPr lang="en-US" baseline="0" dirty="0" smtClean="0"/>
              <a:t> dropdown </a:t>
            </a:r>
            <a:r>
              <a:rPr lang="en-US" baseline="0" dirty="0" smtClean="0">
                <a:sym typeface="Wingdings" panose="05000000000000000000" pitchFamily="2" charset="2"/>
              </a:rPr>
              <a:t></a:t>
            </a:r>
            <a:endParaRPr lang="en-US" dirty="0" smtClean="0"/>
          </a:p>
          <a:p>
            <a:pPr marL="176353" indent="-176353">
              <a:buFont typeface="Arial" panose="020B0604020202020204" pitchFamily="34" charset="0"/>
              <a:buChar char="•"/>
            </a:pPr>
            <a:r>
              <a:rPr lang="en-US" dirty="0" smtClean="0"/>
              <a:t>Number of attendees </a:t>
            </a:r>
          </a:p>
          <a:p>
            <a:pPr marL="646629" lvl="1" indent="-176353">
              <a:buFont typeface="Arial" panose="020B0604020202020204" pitchFamily="34" charset="0"/>
              <a:buChar char="•"/>
            </a:pPr>
            <a:r>
              <a:rPr lang="en-US" dirty="0" smtClean="0"/>
              <a:t>just enter in this field,</a:t>
            </a:r>
            <a:r>
              <a:rPr lang="en-US" baseline="0" dirty="0" smtClean="0"/>
              <a:t> don’t have a list for each event type as current form</a:t>
            </a:r>
          </a:p>
          <a:p>
            <a:pPr marL="646629" lvl="1" indent="-176353">
              <a:buFont typeface="Arial" panose="020B0604020202020204" pitchFamily="34" charset="0"/>
              <a:buChar char="•"/>
            </a:pPr>
            <a:r>
              <a:rPr lang="en-US" baseline="0" dirty="0" smtClean="0"/>
              <a:t>Estimating = head counts, tick marks on paper at booth, sign in sheet, etc. vs. the number of folks reported by event organizers</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641234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53" indent="-176353">
              <a:buFont typeface="Arial" panose="020B0604020202020204" pitchFamily="34" charset="0"/>
              <a:buChar char="•"/>
            </a:pPr>
            <a:r>
              <a:rPr lang="en-US" dirty="0" smtClean="0"/>
              <a:t>NEW activity date range</a:t>
            </a:r>
            <a:r>
              <a:rPr lang="en-US" baseline="0" dirty="0" smtClean="0"/>
              <a:t> </a:t>
            </a:r>
            <a:r>
              <a:rPr lang="en-US" baseline="0" dirty="0" smtClean="0">
                <a:sym typeface="Wingdings" panose="05000000000000000000" pitchFamily="2" charset="2"/>
              </a:rPr>
              <a:t></a:t>
            </a:r>
          </a:p>
          <a:p>
            <a:pPr marL="176353" indent="-176353">
              <a:buFont typeface="Arial" panose="020B0604020202020204" pitchFamily="34" charset="0"/>
              <a:buChar char="•"/>
            </a:pPr>
            <a:r>
              <a:rPr lang="en-US" baseline="0" dirty="0" smtClean="0">
                <a:sym typeface="Wingdings" panose="05000000000000000000" pitchFamily="2" charset="2"/>
              </a:rPr>
              <a:t>location</a:t>
            </a:r>
          </a:p>
          <a:p>
            <a:pPr marL="646629" lvl="1" indent="-176353">
              <a:buFont typeface="Arial" panose="020B0604020202020204" pitchFamily="34" charset="0"/>
              <a:buChar char="•"/>
            </a:pPr>
            <a:r>
              <a:rPr lang="en-US" dirty="0" smtClean="0"/>
              <a:t> state= auto-populates based on user logged in, use dropdown to change</a:t>
            </a:r>
          </a:p>
          <a:p>
            <a:pPr marL="646629" lvl="1" indent="-176353">
              <a:buFont typeface="Arial" panose="020B0604020202020204" pitchFamily="34" charset="0"/>
              <a:buChar char="•"/>
            </a:pPr>
            <a:r>
              <a:rPr lang="en-US" dirty="0" smtClean="0"/>
              <a:t>Zip</a:t>
            </a:r>
            <a:r>
              <a:rPr lang="en-US" baseline="0" dirty="0" smtClean="0"/>
              <a:t> = enter</a:t>
            </a:r>
          </a:p>
          <a:p>
            <a:pPr marL="646629" lvl="1" indent="-176353">
              <a:buFont typeface="Arial" panose="020B0604020202020204" pitchFamily="34" charset="0"/>
              <a:buChar char="•"/>
            </a:pPr>
            <a:r>
              <a:rPr lang="en-US" baseline="0" dirty="0" smtClean="0"/>
              <a:t>County = auto-populates from zip code (2010 census list contact BAH help desk if zip not recognized)</a:t>
            </a:r>
          </a:p>
          <a:p>
            <a:pPr marL="470276" lvl="1"/>
            <a:endParaRPr lang="en-US" baseline="0" dirty="0" smtClean="0"/>
          </a:p>
          <a:p>
            <a:pPr marL="176353" indent="-176353">
              <a:buFont typeface="Arial" panose="020B0604020202020204" pitchFamily="34" charset="0"/>
              <a:buChar char="•"/>
            </a:pPr>
            <a:r>
              <a:rPr lang="en-US" baseline="0" dirty="0" smtClean="0"/>
              <a:t>Other event details optional from ACL, </a:t>
            </a:r>
          </a:p>
          <a:p>
            <a:pPr marL="633553" lvl="1" indent="-176353">
              <a:buFont typeface="Arial" panose="020B0604020202020204" pitchFamily="34" charset="0"/>
              <a:buChar char="•"/>
            </a:pPr>
            <a:r>
              <a:rPr lang="en-US" baseline="0" dirty="0" smtClean="0"/>
              <a:t>state and local SHIP may require</a:t>
            </a:r>
          </a:p>
          <a:p>
            <a:pPr marL="176353" indent="-17635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94643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a:t>
            </a:r>
            <a:r>
              <a:rPr lang="en-US" baseline="0" dirty="0" smtClean="0"/>
              <a:t> Based upon feedback from previous webinars of this type, today’s webinar will be conducted in two parts. If you are primarily interested in watching the demonstration about entering data into STARS, that will be covered in Part One. You are welcome to leave for Part Two if you aren’t interested in further details. In the interest of time and considering the large group size, we will not be answering questions until the end. There is a STARS FAQs job aid that answers most frequently asked questions. Also, the job aid about this topic now has a new Appendix of definitions. Definitions of terms are also frequently asked questions.</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2</a:t>
            </a:fld>
            <a:endParaRPr lang="en-US" dirty="0"/>
          </a:p>
        </p:txBody>
      </p:sp>
    </p:spTree>
    <p:extLst>
      <p:ext uri="{BB962C8B-B14F-4D97-AF65-F5344CB8AC3E}">
        <p14:creationId xmlns:p14="http://schemas.microsoft.com/office/powerpoint/2010/main" val="1152107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53" indent="-176353">
              <a:buFont typeface="Arial" panose="020B0604020202020204" pitchFamily="34" charset="0"/>
              <a:buChar char="•"/>
            </a:pPr>
            <a:r>
              <a:rPr lang="en-US" dirty="0" smtClean="0"/>
              <a:t>Previously one long list,</a:t>
            </a:r>
            <a:r>
              <a:rPr lang="en-US" baseline="0" dirty="0" smtClean="0"/>
              <a:t> now two shorter lists</a:t>
            </a:r>
          </a:p>
          <a:p>
            <a:pPr marL="176353" indent="-176353">
              <a:buFont typeface="Arial" panose="020B0604020202020204" pitchFamily="34" charset="0"/>
              <a:buChar char="•"/>
            </a:pPr>
            <a:r>
              <a:rPr lang="en-US" baseline="0" dirty="0" smtClean="0"/>
              <a:t>Alphabetical order – take few times to learn this list</a:t>
            </a:r>
          </a:p>
          <a:p>
            <a:pPr marL="470276" lvl="1"/>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113756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Alphabetical order – take few times to learn this </a:t>
            </a:r>
            <a:r>
              <a:rPr lang="en-US" baseline="0" dirty="0" smtClean="0"/>
              <a:t>list. White/Caucasian </a:t>
            </a:r>
            <a:r>
              <a:rPr lang="en-US" baseline="0" dirty="0" smtClean="0"/>
              <a:t>is not a target beneficiary group, so select N/A.</a:t>
            </a:r>
          </a:p>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894700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Alphabetical order – take few times to learn this list</a:t>
            </a:r>
          </a:p>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993083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23</a:t>
            </a:fld>
            <a:endParaRPr lang="en-US" dirty="0"/>
          </a:p>
        </p:txBody>
      </p:sp>
    </p:spTree>
    <p:extLst>
      <p:ext uri="{BB962C8B-B14F-4D97-AF65-F5344CB8AC3E}">
        <p14:creationId xmlns:p14="http://schemas.microsoft.com/office/powerpoint/2010/main" val="1788382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size of today’s audience,</a:t>
            </a:r>
            <a:r>
              <a:rPr lang="en-US" baseline="0" dirty="0" smtClean="0"/>
              <a:t> we are taking questions through chat.</a:t>
            </a:r>
            <a:endParaRPr lang="en-US" dirty="0"/>
          </a:p>
        </p:txBody>
      </p:sp>
      <p:sp>
        <p:nvSpPr>
          <p:cNvPr id="4" name="Slide Number Placeholder 3"/>
          <p:cNvSpPr>
            <a:spLocks noGrp="1"/>
          </p:cNvSpPr>
          <p:nvPr>
            <p:ph type="sldNum" sz="quarter" idx="10"/>
          </p:nvPr>
        </p:nvSpPr>
        <p:spPr/>
        <p:txBody>
          <a:bodyPr/>
          <a:lstStyle/>
          <a:p>
            <a:pPr>
              <a:defRPr/>
            </a:pPr>
            <a:fld id="{137EBC55-4DE9-4054-97E0-124E64B2C460}" type="slidenum">
              <a:rPr lang="en-US" altLang="en-US" smtClean="0">
                <a:solidFill>
                  <a:srgbClr val="000000"/>
                </a:solidFill>
              </a:rPr>
              <a:pPr>
                <a:defRPr/>
              </a:pPr>
              <a:t>24</a:t>
            </a:fld>
            <a:endParaRPr lang="en-US" altLang="en-US" dirty="0">
              <a:solidFill>
                <a:srgbClr val="000000"/>
              </a:solidFill>
            </a:endParaRPr>
          </a:p>
        </p:txBody>
      </p:sp>
    </p:spTree>
    <p:extLst>
      <p:ext uri="{BB962C8B-B14F-4D97-AF65-F5344CB8AC3E}">
        <p14:creationId xmlns:p14="http://schemas.microsoft.com/office/powerpoint/2010/main" val="1560396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671943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reminder, data</a:t>
            </a:r>
            <a:r>
              <a:rPr lang="en-US" baseline="0" dirty="0" smtClean="0"/>
              <a:t> transfer from proprietary systems is outside of the scope for today’s webinar. </a:t>
            </a:r>
            <a:endParaRPr lang="en-US" dirty="0"/>
          </a:p>
        </p:txBody>
      </p:sp>
      <p:sp>
        <p:nvSpPr>
          <p:cNvPr id="4" name="Slide Number Placeholder 3"/>
          <p:cNvSpPr>
            <a:spLocks noGrp="1"/>
          </p:cNvSpPr>
          <p:nvPr>
            <p:ph type="sldNum" sz="quarter" idx="10"/>
          </p:nvPr>
        </p:nvSpPr>
        <p:spPr/>
        <p:txBody>
          <a:bodyPr/>
          <a:lstStyle/>
          <a:p>
            <a:pPr>
              <a:defRPr/>
            </a:pPr>
            <a:fld id="{273165E2-16F1-4EC3-A707-C8E951A9DACA}"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864825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901066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28</a:t>
            </a:fld>
            <a:endParaRPr lang="en-US" dirty="0"/>
          </a:p>
        </p:txBody>
      </p:sp>
    </p:spTree>
    <p:extLst>
      <p:ext uri="{BB962C8B-B14F-4D97-AF65-F5344CB8AC3E}">
        <p14:creationId xmlns:p14="http://schemas.microsoft.com/office/powerpoint/2010/main" val="638641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a new SHIP Team Member is created in STARS, that team member will be emailed their “credentials” (username and password). This information will arrive from STARS in separate auto-generated emails to the email address that was entered on the team member form. The sending address will be</a:t>
            </a:r>
            <a:r>
              <a:rPr lang="en-US" sz="1200" b="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DoNotReplyACLSystems@bah.com</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do not receive these emails, contact the Booz Allen </a:t>
            </a:r>
            <a:r>
              <a:rPr lang="en-US" sz="1200" u="sng" kern="1200" dirty="0" smtClean="0">
                <a:solidFill>
                  <a:schemeClr val="tx1"/>
                </a:solidFill>
                <a:effectLst/>
                <a:latin typeface="+mn-lt"/>
                <a:ea typeface="+mn-ea"/>
                <a:cs typeface="+mn-cs"/>
                <a:hlinkClick r:id="rId3" action="ppaction://hlinkfile"/>
              </a:rPr>
              <a:t>STARS help desk</a:t>
            </a:r>
            <a:r>
              <a:rPr lang="en-US" sz="1200" kern="1200" dirty="0" smtClean="0">
                <a:solidFill>
                  <a:schemeClr val="tx1"/>
                </a:solidFill>
                <a:effectLst/>
                <a:latin typeface="+mn-lt"/>
                <a:ea typeface="+mn-ea"/>
                <a:cs typeface="+mn-cs"/>
              </a:rPr>
              <a:t>. They provide all STARS username and password support. Team member creation is the only kind of data entry allowed in advance of the STARS start date for your group.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Therefore, STARS users whose role is to simply enter beneficiary contacts and/or outreach efforts should be sent their credentials on or after their </a:t>
            </a:r>
            <a:r>
              <a:rPr lang="en-US" sz="1200" u="sng" kern="1200" dirty="0" smtClean="0">
                <a:solidFill>
                  <a:schemeClr val="tx1"/>
                </a:solidFill>
                <a:effectLst/>
                <a:latin typeface="+mn-lt"/>
                <a:ea typeface="+mn-ea"/>
                <a:cs typeface="+mn-cs"/>
                <a:hlinkClick r:id="rId4" action="ppaction://hlinkfile"/>
              </a:rPr>
              <a:t>SHIP group start date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53517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3</a:t>
            </a:fld>
            <a:endParaRPr lang="en-US" dirty="0"/>
          </a:p>
        </p:txBody>
      </p:sp>
    </p:spTree>
    <p:extLst>
      <p:ext uri="{BB962C8B-B14F-4D97-AF65-F5344CB8AC3E}">
        <p14:creationId xmlns:p14="http://schemas.microsoft.com/office/powerpoint/2010/main" val="4271916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204229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people are receiving this password email during the roll-out phase. That is because team member creation often occurs well in advance of sending credentials.   </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967471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password email people receive if they are sent credentials immediately upon being added to STARS. Notice that a password is provided (which you should change after logging in to something much easier to remember).</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599926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Ginny</a:t>
            </a:r>
            <a:endParaRPr lang="en-US" dirty="0"/>
          </a:p>
        </p:txBody>
      </p:sp>
      <p:sp>
        <p:nvSpPr>
          <p:cNvPr id="4" name="Slide Number Placeholder 3"/>
          <p:cNvSpPr>
            <a:spLocks noGrp="1"/>
          </p:cNvSpPr>
          <p:nvPr>
            <p:ph type="sldNum" sz="quarter" idx="10"/>
          </p:nvPr>
        </p:nvSpPr>
        <p:spPr/>
        <p:txBody>
          <a:bodyPr/>
          <a:lstStyle/>
          <a:p>
            <a:pPr defTabSz="931774">
              <a:defRPr/>
            </a:pPr>
            <a:fld id="{508CC9EC-95DA-4AC0-8829-0C87D44A94FE}" type="slidenum">
              <a:rPr lang="en-US" sz="1300">
                <a:solidFill>
                  <a:prstClr val="black"/>
                </a:solidFill>
                <a:latin typeface="Calibri"/>
              </a:rPr>
              <a:pPr defTabSz="931774">
                <a:defRPr/>
              </a:pPr>
              <a:t>33</a:t>
            </a:fld>
            <a:endParaRPr lang="en-US" sz="1300" dirty="0">
              <a:solidFill>
                <a:prstClr val="black"/>
              </a:solidFill>
              <a:latin typeface="Calibri"/>
            </a:endParaRPr>
          </a:p>
        </p:txBody>
      </p:sp>
    </p:spTree>
    <p:extLst>
      <p:ext uri="{BB962C8B-B14F-4D97-AF65-F5344CB8AC3E}">
        <p14:creationId xmlns:p14="http://schemas.microsoft.com/office/powerpoint/2010/main" val="8428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 with the link can visit</a:t>
            </a:r>
            <a:r>
              <a:rPr lang="en-US" baseline="0" dirty="0" smtClean="0"/>
              <a:t> the STARS landing page now. BUT, only users with credentials can successfully log in. Anyone who visits this page WILL be able to follow the link to the STARS resources, however. It is up to leaders in each SHIP program to distribute the STARS landing page link as appropriate. Note that the STARS landing page URL may change in the coming months. Stay tuned for announcements. </a:t>
            </a:r>
            <a:endParaRPr lang="en-US" dirty="0"/>
          </a:p>
        </p:txBody>
      </p:sp>
      <p:sp>
        <p:nvSpPr>
          <p:cNvPr id="4" name="Slide Number Placeholder 3"/>
          <p:cNvSpPr>
            <a:spLocks noGrp="1"/>
          </p:cNvSpPr>
          <p:nvPr>
            <p:ph type="sldNum" sz="quarter" idx="10"/>
          </p:nvPr>
        </p:nvSpPr>
        <p:spPr/>
        <p:txBody>
          <a:bodyPr/>
          <a:lstStyle/>
          <a:p>
            <a:pPr defTabSz="931774">
              <a:defRPr/>
            </a:pPr>
            <a:fld id="{1F5DFE5A-8924-4B62-974E-E5EEB5AAE279}" type="slidenum">
              <a:rPr lang="en-US" sz="1300">
                <a:solidFill>
                  <a:prstClr val="black"/>
                </a:solidFill>
                <a:latin typeface="Calibri"/>
              </a:rPr>
              <a:pPr defTabSz="931774">
                <a:defRPr/>
              </a:pPr>
              <a:t>34</a:t>
            </a:fld>
            <a:endParaRPr lang="en-US" sz="1300" dirty="0">
              <a:solidFill>
                <a:prstClr val="black"/>
              </a:solidFill>
              <a:latin typeface="Calibri"/>
            </a:endParaRPr>
          </a:p>
        </p:txBody>
      </p:sp>
    </p:spTree>
    <p:extLst>
      <p:ext uri="{BB962C8B-B14F-4D97-AF65-F5344CB8AC3E}">
        <p14:creationId xmlns:p14="http://schemas.microsoft.com/office/powerpoint/2010/main" val="3367563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Topics in green are available now. They have been updated since their</a:t>
            </a:r>
            <a:r>
              <a:rPr lang="en-US" baseline="0" dirty="0" smtClean="0"/>
              <a:t> original release dates. The Reports job aid will be provided after the reports have been released into STARS.</a:t>
            </a:r>
            <a:endParaRPr lang="en-US" dirty="0"/>
          </a:p>
        </p:txBody>
      </p:sp>
      <p:sp>
        <p:nvSpPr>
          <p:cNvPr id="4" name="Slide Number Placeholder 3"/>
          <p:cNvSpPr>
            <a:spLocks noGrp="1"/>
          </p:cNvSpPr>
          <p:nvPr>
            <p:ph type="sldNum" sz="quarter" idx="10"/>
          </p:nvPr>
        </p:nvSpPr>
        <p:spPr/>
        <p:txBody>
          <a:bodyPr/>
          <a:lstStyle/>
          <a:p>
            <a:pPr>
              <a:defRPr/>
            </a:pPr>
            <a:fld id="{1F5DFE5A-8924-4B62-974E-E5EEB5AAE279}"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3863825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Topics in green are available now. By the way, we</a:t>
            </a:r>
            <a:r>
              <a:rPr lang="en-US" baseline="0" dirty="0" smtClean="0"/>
              <a:t> post the PowerPoint files from webinars – not PDFs – so that you can edit and use locally if desired.</a:t>
            </a:r>
            <a:r>
              <a:rPr lang="en-US" dirty="0" smtClean="0"/>
              <a:t> </a:t>
            </a:r>
            <a:r>
              <a:rPr lang="en-US" baseline="0" dirty="0" smtClean="0"/>
              <a:t>The STARS Manual will be available later this year. It will expand upon the job aids with increased definitions and guidance. Essentially, it will collect all STARS instructions and guidance in one document. </a:t>
            </a:r>
            <a:endParaRPr lang="en-US" dirty="0"/>
          </a:p>
        </p:txBody>
      </p:sp>
      <p:sp>
        <p:nvSpPr>
          <p:cNvPr id="4" name="Slide Number Placeholder 3"/>
          <p:cNvSpPr>
            <a:spLocks noGrp="1"/>
          </p:cNvSpPr>
          <p:nvPr>
            <p:ph type="sldNum" sz="quarter" idx="10"/>
          </p:nvPr>
        </p:nvSpPr>
        <p:spPr/>
        <p:txBody>
          <a:bodyPr/>
          <a:lstStyle/>
          <a:p>
            <a:pPr>
              <a:defRPr/>
            </a:pPr>
            <a:fld id="{508CC9EC-95DA-4AC0-8829-0C87D44A94FE}"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35174235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STARS</a:t>
            </a:r>
            <a:r>
              <a:rPr lang="en-US" baseline="0" dirty="0" smtClean="0"/>
              <a:t> launch webinar series began in March 2018 and will continue through October 2018. We have concluded our series on entering team members, and we are launching a new topic on Searches.</a:t>
            </a:r>
            <a:endParaRPr lang="en-US" dirty="0"/>
          </a:p>
        </p:txBody>
      </p:sp>
      <p:sp>
        <p:nvSpPr>
          <p:cNvPr id="4" name="Slide Number Placeholder 3"/>
          <p:cNvSpPr>
            <a:spLocks noGrp="1"/>
          </p:cNvSpPr>
          <p:nvPr>
            <p:ph type="sldNum" sz="quarter" idx="10"/>
          </p:nvPr>
        </p:nvSpPr>
        <p:spPr/>
        <p:txBody>
          <a:bodyPr/>
          <a:lstStyle/>
          <a:p>
            <a:fld id="{1F5DFE5A-8924-4B62-974E-E5EEB5AAE279}"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136418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originally planned to</a:t>
            </a:r>
            <a:r>
              <a:rPr lang="en-US" baseline="0" dirty="0" smtClean="0"/>
              <a:t> resume our usual webinar announcement process after the STARS roll-out. Our usual process is to announce directly to registered users of our website based upon their role. We’ve decided that we need to retain our STARS webinar announcement process past October because of the 30+ SHIPs who use proprietary data systems. Their team members may not interact with STARS at all. Our webinar announcements would be likely to cause confusion in those 30+ programs. We will upgrade the password-protected area of our website to allow greater granularity in role permissions. The upgrade will allow you to tell us whether or not your users should received STARS training announcements. We expect the upgrade to be completed by August 2019.  </a:t>
            </a:r>
            <a:endParaRPr lang="en-US" dirty="0"/>
          </a:p>
        </p:txBody>
      </p:sp>
      <p:sp>
        <p:nvSpPr>
          <p:cNvPr id="4" name="Slide Number Placeholder 3"/>
          <p:cNvSpPr>
            <a:spLocks noGrp="1"/>
          </p:cNvSpPr>
          <p:nvPr>
            <p:ph type="sldNum" sz="quarter" idx="10"/>
          </p:nvPr>
        </p:nvSpPr>
        <p:spPr/>
        <p:txBody>
          <a:bodyPr/>
          <a:lstStyle/>
          <a:p>
            <a:pPr defTabSz="931774">
              <a:defRPr/>
            </a:pPr>
            <a:fld id="{1F5DFE5A-8924-4B62-974E-E5EEB5AAE279}" type="slidenum">
              <a:rPr lang="en-US" sz="1300">
                <a:solidFill>
                  <a:prstClr val="black"/>
                </a:solidFill>
                <a:latin typeface="Calibri"/>
              </a:rPr>
              <a:pPr defTabSz="931774">
                <a:defRPr/>
              </a:pPr>
              <a:t>38</a:t>
            </a:fld>
            <a:endParaRPr lang="en-US" sz="1300" dirty="0">
              <a:solidFill>
                <a:prstClr val="black"/>
              </a:solidFill>
              <a:latin typeface="Calibri"/>
            </a:endParaRPr>
          </a:p>
        </p:txBody>
      </p:sp>
    </p:spTree>
    <p:extLst>
      <p:ext uri="{BB962C8B-B14F-4D97-AF65-F5344CB8AC3E}">
        <p14:creationId xmlns:p14="http://schemas.microsoft.com/office/powerpoint/2010/main" val="10802118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Ginny:</a:t>
            </a:r>
            <a:r>
              <a:rPr lang="en-US" baseline="0" dirty="0" smtClean="0"/>
              <a:t> Here is a slide we have started using in our webinars to help people understand our Center’s website vs. the STARS website and our role with each. </a:t>
            </a:r>
            <a:endParaRPr lang="en-US" dirty="0"/>
          </a:p>
        </p:txBody>
      </p:sp>
      <p:sp>
        <p:nvSpPr>
          <p:cNvPr id="4" name="Slide Number Placeholder 3"/>
          <p:cNvSpPr>
            <a:spLocks noGrp="1"/>
          </p:cNvSpPr>
          <p:nvPr>
            <p:ph type="sldNum" sz="quarter" idx="10"/>
          </p:nvPr>
        </p:nvSpPr>
        <p:spPr/>
        <p:txBody>
          <a:bodyPr/>
          <a:lstStyle/>
          <a:p>
            <a:pPr defTabSz="931774">
              <a:defRPr/>
            </a:pPr>
            <a:fld id="{508CC9EC-95DA-4AC0-8829-0C87D44A94FE}" type="slidenum">
              <a:rPr lang="en-US" sz="1300">
                <a:solidFill>
                  <a:prstClr val="black"/>
                </a:solidFill>
                <a:latin typeface="Calibri"/>
              </a:rPr>
              <a:pPr defTabSz="931774">
                <a:defRPr/>
              </a:pPr>
              <a:t>39</a:t>
            </a:fld>
            <a:endParaRPr lang="en-US" sz="1300" dirty="0">
              <a:solidFill>
                <a:prstClr val="black"/>
              </a:solidFill>
              <a:latin typeface="Calibri"/>
            </a:endParaRPr>
          </a:p>
        </p:txBody>
      </p:sp>
    </p:spTree>
    <p:extLst>
      <p:ext uri="{BB962C8B-B14F-4D97-AF65-F5344CB8AC3E}">
        <p14:creationId xmlns:p14="http://schemas.microsoft.com/office/powerpoint/2010/main" val="2492916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1002114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831512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size of today’s audience,</a:t>
            </a:r>
            <a:r>
              <a:rPr lang="en-US" baseline="0" dirty="0" smtClean="0"/>
              <a:t> we are taking questions through chat.</a:t>
            </a:r>
            <a:endParaRPr lang="en-US" dirty="0"/>
          </a:p>
        </p:txBody>
      </p:sp>
      <p:sp>
        <p:nvSpPr>
          <p:cNvPr id="4" name="Slide Number Placeholder 3"/>
          <p:cNvSpPr>
            <a:spLocks noGrp="1"/>
          </p:cNvSpPr>
          <p:nvPr>
            <p:ph type="sldNum" sz="quarter" idx="10"/>
          </p:nvPr>
        </p:nvSpPr>
        <p:spPr/>
        <p:txBody>
          <a:bodyPr/>
          <a:lstStyle/>
          <a:p>
            <a:pPr>
              <a:defRPr/>
            </a:pPr>
            <a:fld id="{137EBC55-4DE9-4054-97E0-124E64B2C460}" type="slidenum">
              <a:rPr lang="en-US" altLang="en-US" smtClean="0">
                <a:solidFill>
                  <a:srgbClr val="000000"/>
                </a:solidFill>
              </a:rPr>
              <a:pPr>
                <a:defRPr/>
              </a:pPr>
              <a:t>41</a:t>
            </a:fld>
            <a:endParaRPr lang="en-US" altLang="en-US" dirty="0">
              <a:solidFill>
                <a:srgbClr val="000000"/>
              </a:solidFill>
            </a:endParaRPr>
          </a:p>
        </p:txBody>
      </p:sp>
    </p:spTree>
    <p:extLst>
      <p:ext uri="{BB962C8B-B14F-4D97-AF65-F5344CB8AC3E}">
        <p14:creationId xmlns:p14="http://schemas.microsoft.com/office/powerpoint/2010/main" val="2954748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7575" cy="35448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3D9E8F3D-AECB-46DE-B432-7EAB2C255EB1}" type="slidenum">
              <a:rPr lang="en-US" sz="1300">
                <a:solidFill>
                  <a:prstClr val="black"/>
                </a:solidFill>
                <a:latin typeface="Calibri"/>
              </a:rPr>
              <a:pPr defTabSz="931774">
                <a:defRPr/>
              </a:pPr>
              <a:t>42</a:t>
            </a:fld>
            <a:endParaRPr lang="en-US" sz="1300" dirty="0">
              <a:solidFill>
                <a:prstClr val="black"/>
              </a:solidFill>
              <a:latin typeface="Calibri"/>
            </a:endParaRPr>
          </a:p>
        </p:txBody>
      </p:sp>
    </p:spTree>
    <p:extLst>
      <p:ext uri="{BB962C8B-B14F-4D97-AF65-F5344CB8AC3E}">
        <p14:creationId xmlns:p14="http://schemas.microsoft.com/office/powerpoint/2010/main" val="1660211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STARS start dates are the first day of the month.</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t>5</a:t>
            </a:fld>
            <a:endParaRPr lang="en-US" dirty="0"/>
          </a:p>
        </p:txBody>
      </p:sp>
    </p:spTree>
    <p:extLst>
      <p:ext uri="{BB962C8B-B14F-4D97-AF65-F5344CB8AC3E}">
        <p14:creationId xmlns:p14="http://schemas.microsoft.com/office/powerpoint/2010/main" val="3885935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Timeline: Here are the STARS roll-out dates, by state. This is</a:t>
            </a:r>
            <a:r>
              <a:rPr lang="en-US" baseline="0" dirty="0" smtClean="0"/>
              <a:t> a stand-alone document on the STARS resources page. </a:t>
            </a:r>
            <a:r>
              <a:rPr lang="en-US" baseline="0" dirty="0" smtClean="0"/>
              <a:t>All </a:t>
            </a:r>
            <a:r>
              <a:rPr lang="en-US" baseline="0" dirty="0" smtClean="0"/>
              <a:t>SHIPs who enter data directly into STARS have reached their STARS Start date. September and October start dates pertain to SHIPs who use proprietary data systems, and that is not the scope for today’s webinar.</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178261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 three main forms (Beneficiary Contact, Group Outreach, and Media) have the ability to share data with MIPPA, SMP, and/or CMS Duals Demonstration Grantees (CA, RI, VA, to name a few). Ensure the appropriate boxes are checked and entered in order to accurately report shared program activities</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26464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MIPPA </a:t>
            </a:r>
            <a:r>
              <a:rPr lang="en-US" dirty="0"/>
              <a:t>is a required </a:t>
            </a:r>
            <a:r>
              <a:rPr lang="en-US" dirty="0" smtClean="0"/>
              <a:t>field.</a:t>
            </a:r>
            <a:r>
              <a:rPr lang="en-US" baseline="0" dirty="0" smtClean="0"/>
              <a:t> You </a:t>
            </a:r>
            <a:r>
              <a:rPr lang="en-US" dirty="0" smtClean="0"/>
              <a:t>might </a:t>
            </a:r>
            <a:r>
              <a:rPr lang="en-US" dirty="0"/>
              <a:t>recall typing in MIPPA 1, 2, or 3 in SHIP NPR </a:t>
            </a:r>
          </a:p>
          <a:p>
            <a:pPr marL="176353" indent="-176353">
              <a:buFontTx/>
              <a:buChar char="-"/>
            </a:pPr>
            <a:r>
              <a:rPr lang="en-US" dirty="0"/>
              <a:t>Produced inconsistent results</a:t>
            </a:r>
          </a:p>
          <a:p>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688922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SMP</a:t>
            </a:r>
            <a:r>
              <a:rPr lang="en-US" baseline="0" dirty="0" smtClean="0"/>
              <a:t> stands for Senior Medicare </a:t>
            </a:r>
            <a:r>
              <a:rPr lang="en-US" baseline="0" dirty="0" smtClean="0"/>
              <a:t>Patrol</a:t>
            </a:r>
            <a:r>
              <a:rPr lang="en-US" baseline="0" dirty="0" smtClean="0"/>
              <a:t>. SIRS is the SMP data reporting system. SMP Information and Reporting System. </a:t>
            </a:r>
            <a:r>
              <a:rPr lang="en-US" baseline="0" dirty="0" smtClean="0"/>
              <a:t>Notice that the Send to SMP field defaults to No. You will need to click “Yes” if you are entering an SMP event. </a:t>
            </a:r>
            <a:endParaRPr lang="en-US" dirty="0"/>
          </a:p>
        </p:txBody>
      </p:sp>
      <p:sp>
        <p:nvSpPr>
          <p:cNvPr id="4" name="Slide Number Placeholder 3"/>
          <p:cNvSpPr>
            <a:spLocks noGrp="1"/>
          </p:cNvSpPr>
          <p:nvPr>
            <p:ph type="sldNum" sz="quarter" idx="10"/>
          </p:nvPr>
        </p:nvSpPr>
        <p:spPr/>
        <p:txBody>
          <a:bodyPr/>
          <a:lstStyle/>
          <a:p>
            <a:fld id="{273165E2-16F1-4EC3-A707-C8E951A9DAC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660267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B3299C3-090B-42FC-9144-58AD9DBFF7E6}" type="datetime1">
              <a:rPr lang="en-US" smtClean="0"/>
              <a:t>9/24/2018</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162D542-39A4-4598-BEB9-D1267FDA850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B2DE84-60EC-4BA6-9BC2-47CA322DE792}" type="datetime1">
              <a:rPr lang="en-US" smtClean="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C3B2317-36E0-48DF-9DE1-777071A1A8DA}" type="datetime1">
              <a:rPr lang="en-US" smtClean="0"/>
              <a:t>9/24/2018</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A162D542-39A4-4598-BEB9-D1267FDA850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8681"/>
            <a:ext cx="7772400" cy="1130492"/>
          </a:xfrm>
        </p:spPr>
        <p:txBody>
          <a:bodyPr>
            <a:noAutofit/>
          </a:bodyPr>
          <a:lstStyle>
            <a:lvl1pPr algn="ctr">
              <a:defRPr sz="5500"/>
            </a:lvl1pPr>
          </a:lstStyle>
          <a:p>
            <a:r>
              <a:rPr lang="en-US" smtClean="0"/>
              <a:t>Click to edit Master title style</a:t>
            </a:r>
            <a:endParaRPr lang="en-US" dirty="0"/>
          </a:p>
        </p:txBody>
      </p:sp>
      <p:sp>
        <p:nvSpPr>
          <p:cNvPr id="3" name="Subtitle 2"/>
          <p:cNvSpPr>
            <a:spLocks noGrp="1"/>
          </p:cNvSpPr>
          <p:nvPr>
            <p:ph type="subTitle" idx="1"/>
          </p:nvPr>
        </p:nvSpPr>
        <p:spPr>
          <a:xfrm>
            <a:off x="685800" y="2734975"/>
            <a:ext cx="7772400" cy="553038"/>
          </a:xfrm>
        </p:spPr>
        <p:txBody>
          <a:bodyPr/>
          <a:lstStyle>
            <a:lvl1pPr marL="0" indent="0" algn="ctr">
              <a:buNone/>
              <a:defRPr>
                <a:solidFill>
                  <a:srgbClr val="00529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50873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p:txBody>
          <a:bodyPr/>
          <a:lstStyle>
            <a:lvl1pPr algn="r">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192752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13860"/>
            <a:ext cx="8229600" cy="2499153"/>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2"/>
          <p:cNvSpPr>
            <a:spLocks noGrp="1"/>
          </p:cNvSpPr>
          <p:nvPr>
            <p:ph type="pic" idx="10"/>
          </p:nvPr>
        </p:nvSpPr>
        <p:spPr>
          <a:xfrm>
            <a:off x="45720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1" name="Picture Placeholder 2"/>
          <p:cNvSpPr>
            <a:spLocks noGrp="1"/>
          </p:cNvSpPr>
          <p:nvPr>
            <p:ph type="pic" idx="11"/>
          </p:nvPr>
        </p:nvSpPr>
        <p:spPr>
          <a:xfrm>
            <a:off x="3221845"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2" name="Picture Placeholder 2"/>
          <p:cNvSpPr>
            <a:spLocks noGrp="1"/>
          </p:cNvSpPr>
          <p:nvPr>
            <p:ph type="pic" idx="12"/>
          </p:nvPr>
        </p:nvSpPr>
        <p:spPr>
          <a:xfrm>
            <a:off x="598932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7" name="Text Box 3"/>
          <p:cNvSpPr txBox="1">
            <a:spLocks noGrp="1" noChangeArrowheads="1"/>
          </p:cNvSpPr>
          <p:nvPr>
            <p:ph type="sldNum" sz="quarter" idx="13"/>
          </p:nvPr>
        </p:nvSpPr>
        <p:spPr/>
        <p:txBody>
          <a:bodyPr/>
          <a:lstStyle>
            <a:lvl1pPr>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64025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Text Box 3"/>
          <p:cNvSpPr txBox="1">
            <a:spLocks noGrp="1" noChangeArrowheads="1"/>
          </p:cNvSpPr>
          <p:nvPr>
            <p:ph type="sldNum" sz="quarter" idx="10"/>
          </p:nvPr>
        </p:nvSpPr>
        <p:spPr>
          <a:xfrm>
            <a:off x="8252519" y="6199367"/>
            <a:ext cx="739775" cy="346075"/>
          </a:xfrm>
        </p:spPr>
        <p:txBody>
          <a:bodyPr/>
          <a:lstStyle>
            <a:lvl1pPr>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85794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2663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xfrm>
            <a:off x="8316912" y="133418"/>
            <a:ext cx="739775" cy="346075"/>
          </a:xfrm>
        </p:spPr>
        <p:txBody>
          <a:bodyPr/>
          <a:lstStyle>
            <a:lvl1pPr>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5089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64997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atin typeface="Arial" charset="0"/>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0097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8AE7A1B-0D16-438A-92EB-0737FAFC5D61}" type="datetime1">
              <a:rPr lang="en-US" smtClean="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8681"/>
            <a:ext cx="7772400" cy="1130492"/>
          </a:xfrm>
        </p:spPr>
        <p:txBody>
          <a:bodyPr>
            <a:noAutofit/>
          </a:bodyPr>
          <a:lstStyle>
            <a:lvl1pPr algn="ctr">
              <a:defRPr sz="5500"/>
            </a:lvl1pPr>
          </a:lstStyle>
          <a:p>
            <a:r>
              <a:rPr lang="en-US" smtClean="0"/>
              <a:t>Click to edit Master title style</a:t>
            </a:r>
            <a:endParaRPr lang="en-US" dirty="0"/>
          </a:p>
        </p:txBody>
      </p:sp>
      <p:sp>
        <p:nvSpPr>
          <p:cNvPr id="3" name="Subtitle 2"/>
          <p:cNvSpPr>
            <a:spLocks noGrp="1"/>
          </p:cNvSpPr>
          <p:nvPr>
            <p:ph type="subTitle" idx="1"/>
          </p:nvPr>
        </p:nvSpPr>
        <p:spPr>
          <a:xfrm>
            <a:off x="685800" y="2734975"/>
            <a:ext cx="7772400" cy="553038"/>
          </a:xfrm>
        </p:spPr>
        <p:txBody>
          <a:bodyPr/>
          <a:lstStyle>
            <a:lvl1pPr marL="0" indent="0" algn="ctr">
              <a:buNone/>
              <a:defRPr>
                <a:solidFill>
                  <a:srgbClr val="00529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98863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14501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13860"/>
            <a:ext cx="8229600" cy="2499153"/>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2"/>
          <p:cNvSpPr>
            <a:spLocks noGrp="1"/>
          </p:cNvSpPr>
          <p:nvPr>
            <p:ph type="pic" idx="10"/>
          </p:nvPr>
        </p:nvSpPr>
        <p:spPr>
          <a:xfrm>
            <a:off x="45720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1" name="Picture Placeholder 2"/>
          <p:cNvSpPr>
            <a:spLocks noGrp="1"/>
          </p:cNvSpPr>
          <p:nvPr>
            <p:ph type="pic" idx="11"/>
          </p:nvPr>
        </p:nvSpPr>
        <p:spPr>
          <a:xfrm>
            <a:off x="3221845"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2" name="Picture Placeholder 2"/>
          <p:cNvSpPr>
            <a:spLocks noGrp="1"/>
          </p:cNvSpPr>
          <p:nvPr>
            <p:ph type="pic" idx="12"/>
          </p:nvPr>
        </p:nvSpPr>
        <p:spPr>
          <a:xfrm>
            <a:off x="598932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7" name="Text Box 3"/>
          <p:cNvSpPr txBox="1">
            <a:spLocks noGrp="1" noChangeArrowheads="1"/>
          </p:cNvSpPr>
          <p:nvPr>
            <p:ph type="sldNum" sz="quarter" idx="13"/>
          </p:nvPr>
        </p:nvSpPr>
        <p:spPr/>
        <p:txBody>
          <a:bodyPr/>
          <a:lstStyle>
            <a:lvl1pPr>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97807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17825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70740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39004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55183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atin typeface="Arial" charset="0"/>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78109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D0F2C9F-1280-4F61-9BD7-527FCA53FF7A}" type="datetime1">
              <a:rPr lang="en-US" smtClean="0"/>
              <a:t>9/24/2018</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2A6B58A-8F9D-4ECB-86AD-3EB0A0B238F0}" type="datetime1">
              <a:rPr lang="en-US" smtClean="0"/>
              <a:t>9/24/2018</a:t>
            </a:fld>
            <a:endParaRPr lang="en-US" dirty="0"/>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E613B3A-954E-4CBA-8FE4-4C9961341645}" type="datetime1">
              <a:rPr lang="en-US" smtClean="0"/>
              <a:t>9/24/2018</a:t>
            </a:fld>
            <a:endParaRPr lang="en-US" dirty="0"/>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339C81-5672-4FD8-BF84-25667A76C4E6}" type="datetime1">
              <a:rPr lang="en-US" smtClean="0"/>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ACF6A-BEFF-48C5-A180-EF81C65A9CA2}" type="datetime1">
              <a:rPr lang="en-US" smtClean="0"/>
              <a:t>9/24/2018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162D542-39A4-4598-BEB9-D1267FDA850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CCE7160-4657-4BFB-8E18-5EFEEFFE1A18}" type="datetime1">
              <a:rPr lang="en-US" smtClean="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C88E078E-A1EA-4217-8C65-ED7D7909FF40}" type="datetime1">
              <a:rPr lang="en-US" smtClean="0"/>
              <a:t>9/24/2018</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3.jpe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CB1CD96-94E7-4692-8CE8-EEC1072475FE}" type="datetime1">
              <a:rPr lang="en-US" smtClean="0"/>
              <a:t>9/24/2018</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063625"/>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984375"/>
            <a:ext cx="8229600" cy="414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Text Box 3"/>
          <p:cNvSpPr txBox="1">
            <a:spLocks noGrp="1" noChangeArrowheads="1"/>
          </p:cNvSpPr>
          <p:nvPr>
            <p:ph type="sldNum" sz="quarter" idx="4"/>
          </p:nvPr>
        </p:nvSpPr>
        <p:spPr>
          <a:xfrm>
            <a:off x="8316913" y="6186488"/>
            <a:ext cx="739775" cy="346075"/>
          </a:xfrm>
          <a:prstGeom prst="rect">
            <a:avLst/>
          </a:prstGeom>
        </p:spPr>
        <p:txBody>
          <a:bodyPr/>
          <a:lstStyle>
            <a:lvl1pPr>
              <a:defRPr>
                <a:latin typeface="Arial" charset="0"/>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164409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3800" kern="1200">
          <a:solidFill>
            <a:srgbClr val="00529B"/>
          </a:solidFill>
          <a:latin typeface="+mj-lt"/>
          <a:ea typeface="+mj-ea"/>
          <a:cs typeface="+mj-cs"/>
        </a:defRPr>
      </a:lvl1pPr>
      <a:lvl2pPr algn="l" defTabSz="457200" rtl="0" eaLnBrk="1" fontAlgn="base" hangingPunct="1">
        <a:spcBef>
          <a:spcPct val="0"/>
        </a:spcBef>
        <a:spcAft>
          <a:spcPct val="0"/>
        </a:spcAft>
        <a:defRPr sz="3800">
          <a:solidFill>
            <a:srgbClr val="00529B"/>
          </a:solidFill>
          <a:latin typeface="Calibri" pitchFamily="34" charset="0"/>
        </a:defRPr>
      </a:lvl2pPr>
      <a:lvl3pPr algn="l" defTabSz="457200" rtl="0" eaLnBrk="1" fontAlgn="base" hangingPunct="1">
        <a:spcBef>
          <a:spcPct val="0"/>
        </a:spcBef>
        <a:spcAft>
          <a:spcPct val="0"/>
        </a:spcAft>
        <a:defRPr sz="3800">
          <a:solidFill>
            <a:srgbClr val="00529B"/>
          </a:solidFill>
          <a:latin typeface="Calibri" pitchFamily="34" charset="0"/>
        </a:defRPr>
      </a:lvl3pPr>
      <a:lvl4pPr algn="l" defTabSz="457200" rtl="0" eaLnBrk="1" fontAlgn="base" hangingPunct="1">
        <a:spcBef>
          <a:spcPct val="0"/>
        </a:spcBef>
        <a:spcAft>
          <a:spcPct val="0"/>
        </a:spcAft>
        <a:defRPr sz="3800">
          <a:solidFill>
            <a:srgbClr val="00529B"/>
          </a:solidFill>
          <a:latin typeface="Calibri" pitchFamily="34" charset="0"/>
        </a:defRPr>
      </a:lvl4pPr>
      <a:lvl5pPr algn="l" defTabSz="457200" rtl="0" eaLnBrk="1" fontAlgn="base" hangingPunct="1">
        <a:spcBef>
          <a:spcPct val="0"/>
        </a:spcBef>
        <a:spcAft>
          <a:spcPct val="0"/>
        </a:spcAft>
        <a:defRPr sz="3800">
          <a:solidFill>
            <a:srgbClr val="00529B"/>
          </a:solidFill>
          <a:latin typeface="Calibri" pitchFamily="34" charset="0"/>
        </a:defRPr>
      </a:lvl5pPr>
      <a:lvl6pPr marL="457200" algn="l" defTabSz="457200" rtl="0" eaLnBrk="1" fontAlgn="base" hangingPunct="1">
        <a:spcBef>
          <a:spcPct val="0"/>
        </a:spcBef>
        <a:spcAft>
          <a:spcPct val="0"/>
        </a:spcAft>
        <a:defRPr sz="3800">
          <a:solidFill>
            <a:srgbClr val="00529B"/>
          </a:solidFill>
          <a:latin typeface="Calibri" pitchFamily="34" charset="0"/>
        </a:defRPr>
      </a:lvl6pPr>
      <a:lvl7pPr marL="914400" algn="l" defTabSz="457200" rtl="0" eaLnBrk="1" fontAlgn="base" hangingPunct="1">
        <a:spcBef>
          <a:spcPct val="0"/>
        </a:spcBef>
        <a:spcAft>
          <a:spcPct val="0"/>
        </a:spcAft>
        <a:defRPr sz="3800">
          <a:solidFill>
            <a:srgbClr val="00529B"/>
          </a:solidFill>
          <a:latin typeface="Calibri" pitchFamily="34" charset="0"/>
        </a:defRPr>
      </a:lvl7pPr>
      <a:lvl8pPr marL="1371600" algn="l" defTabSz="457200" rtl="0" eaLnBrk="1" fontAlgn="base" hangingPunct="1">
        <a:spcBef>
          <a:spcPct val="0"/>
        </a:spcBef>
        <a:spcAft>
          <a:spcPct val="0"/>
        </a:spcAft>
        <a:defRPr sz="3800">
          <a:solidFill>
            <a:srgbClr val="00529B"/>
          </a:solidFill>
          <a:latin typeface="Calibri" pitchFamily="34" charset="0"/>
        </a:defRPr>
      </a:lvl8pPr>
      <a:lvl9pPr marL="1828800" algn="l" defTabSz="457200" rtl="0" eaLnBrk="1" fontAlgn="base" hangingPunct="1">
        <a:spcBef>
          <a:spcPct val="0"/>
        </a:spcBef>
        <a:spcAft>
          <a:spcPct val="0"/>
        </a:spcAft>
        <a:defRPr sz="3800">
          <a:solidFill>
            <a:srgbClr val="00529B"/>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25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063625"/>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984375"/>
            <a:ext cx="8229600" cy="414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Text Box 3"/>
          <p:cNvSpPr txBox="1">
            <a:spLocks noGrp="1" noChangeArrowheads="1"/>
          </p:cNvSpPr>
          <p:nvPr>
            <p:ph type="sldNum" sz="quarter" idx="4"/>
          </p:nvPr>
        </p:nvSpPr>
        <p:spPr>
          <a:xfrm>
            <a:off x="8316913" y="6186488"/>
            <a:ext cx="739775" cy="346075"/>
          </a:xfrm>
          <a:prstGeom prst="rect">
            <a:avLst/>
          </a:prstGeom>
        </p:spPr>
        <p:txBody>
          <a:bodyPr/>
          <a:lstStyle>
            <a:lvl1pPr>
              <a:defRPr>
                <a:latin typeface="Arial" charset="0"/>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8941086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l" defTabSz="457200" rtl="0" eaLnBrk="1" fontAlgn="base" hangingPunct="1">
        <a:spcBef>
          <a:spcPct val="0"/>
        </a:spcBef>
        <a:spcAft>
          <a:spcPct val="0"/>
        </a:spcAft>
        <a:defRPr sz="3800" kern="1200">
          <a:solidFill>
            <a:srgbClr val="00529B"/>
          </a:solidFill>
          <a:latin typeface="+mj-lt"/>
          <a:ea typeface="+mj-ea"/>
          <a:cs typeface="+mj-cs"/>
        </a:defRPr>
      </a:lvl1pPr>
      <a:lvl2pPr algn="l" defTabSz="457200" rtl="0" eaLnBrk="1" fontAlgn="base" hangingPunct="1">
        <a:spcBef>
          <a:spcPct val="0"/>
        </a:spcBef>
        <a:spcAft>
          <a:spcPct val="0"/>
        </a:spcAft>
        <a:defRPr sz="3800">
          <a:solidFill>
            <a:srgbClr val="00529B"/>
          </a:solidFill>
          <a:latin typeface="Calibri" pitchFamily="34" charset="0"/>
        </a:defRPr>
      </a:lvl2pPr>
      <a:lvl3pPr algn="l" defTabSz="457200" rtl="0" eaLnBrk="1" fontAlgn="base" hangingPunct="1">
        <a:spcBef>
          <a:spcPct val="0"/>
        </a:spcBef>
        <a:spcAft>
          <a:spcPct val="0"/>
        </a:spcAft>
        <a:defRPr sz="3800">
          <a:solidFill>
            <a:srgbClr val="00529B"/>
          </a:solidFill>
          <a:latin typeface="Calibri" pitchFamily="34" charset="0"/>
        </a:defRPr>
      </a:lvl3pPr>
      <a:lvl4pPr algn="l" defTabSz="457200" rtl="0" eaLnBrk="1" fontAlgn="base" hangingPunct="1">
        <a:spcBef>
          <a:spcPct val="0"/>
        </a:spcBef>
        <a:spcAft>
          <a:spcPct val="0"/>
        </a:spcAft>
        <a:defRPr sz="3800">
          <a:solidFill>
            <a:srgbClr val="00529B"/>
          </a:solidFill>
          <a:latin typeface="Calibri" pitchFamily="34" charset="0"/>
        </a:defRPr>
      </a:lvl4pPr>
      <a:lvl5pPr algn="l" defTabSz="457200" rtl="0" eaLnBrk="1" fontAlgn="base" hangingPunct="1">
        <a:spcBef>
          <a:spcPct val="0"/>
        </a:spcBef>
        <a:spcAft>
          <a:spcPct val="0"/>
        </a:spcAft>
        <a:defRPr sz="3800">
          <a:solidFill>
            <a:srgbClr val="00529B"/>
          </a:solidFill>
          <a:latin typeface="Calibri" pitchFamily="34" charset="0"/>
        </a:defRPr>
      </a:lvl5pPr>
      <a:lvl6pPr marL="457200" algn="l" defTabSz="457200" rtl="0" eaLnBrk="1" fontAlgn="base" hangingPunct="1">
        <a:spcBef>
          <a:spcPct val="0"/>
        </a:spcBef>
        <a:spcAft>
          <a:spcPct val="0"/>
        </a:spcAft>
        <a:defRPr sz="3800">
          <a:solidFill>
            <a:srgbClr val="00529B"/>
          </a:solidFill>
          <a:latin typeface="Calibri" pitchFamily="34" charset="0"/>
        </a:defRPr>
      </a:lvl6pPr>
      <a:lvl7pPr marL="914400" algn="l" defTabSz="457200" rtl="0" eaLnBrk="1" fontAlgn="base" hangingPunct="1">
        <a:spcBef>
          <a:spcPct val="0"/>
        </a:spcBef>
        <a:spcAft>
          <a:spcPct val="0"/>
        </a:spcAft>
        <a:defRPr sz="3800">
          <a:solidFill>
            <a:srgbClr val="00529B"/>
          </a:solidFill>
          <a:latin typeface="Calibri" pitchFamily="34" charset="0"/>
        </a:defRPr>
      </a:lvl7pPr>
      <a:lvl8pPr marL="1371600" algn="l" defTabSz="457200" rtl="0" eaLnBrk="1" fontAlgn="base" hangingPunct="1">
        <a:spcBef>
          <a:spcPct val="0"/>
        </a:spcBef>
        <a:spcAft>
          <a:spcPct val="0"/>
        </a:spcAft>
        <a:defRPr sz="3800">
          <a:solidFill>
            <a:srgbClr val="00529B"/>
          </a:solidFill>
          <a:latin typeface="Calibri" pitchFamily="34" charset="0"/>
        </a:defRPr>
      </a:lvl8pPr>
      <a:lvl9pPr marL="1828800" algn="l" defTabSz="457200" rtl="0" eaLnBrk="1" fontAlgn="base" hangingPunct="1">
        <a:spcBef>
          <a:spcPct val="0"/>
        </a:spcBef>
        <a:spcAft>
          <a:spcPct val="0"/>
        </a:spcAft>
        <a:defRPr sz="3800">
          <a:solidFill>
            <a:srgbClr val="00529B"/>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25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tars.acl.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www.shiptacenter.org/" TargetMode="External"/><Relationship Id="rId7" Type="http://schemas.openxmlformats.org/officeDocument/2006/relationships/diagramColors" Target="../diagrams/colors4.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STARS Training:</a:t>
            </a:r>
            <a:br>
              <a:rPr lang="en-US" dirty="0" smtClean="0"/>
            </a:br>
            <a:r>
              <a:rPr lang="en-US" dirty="0" smtClean="0"/>
              <a:t>Group </a:t>
            </a:r>
            <a:r>
              <a:rPr lang="en-US" dirty="0"/>
              <a:t>Outreach and Media Outreach </a:t>
            </a:r>
            <a:r>
              <a:rPr lang="en-US" dirty="0" smtClean="0"/>
              <a:t>Forms</a:t>
            </a:r>
            <a:br>
              <a:rPr lang="en-US" dirty="0" smtClean="0"/>
            </a:br>
            <a:r>
              <a:rPr lang="en-US" sz="2800" dirty="0" smtClean="0"/>
              <a:t>-Ginny </a:t>
            </a:r>
            <a:r>
              <a:rPr lang="en-US" sz="2800" dirty="0"/>
              <a:t>Paulson, SHIP TA Center</a:t>
            </a:r>
            <a:br>
              <a:rPr lang="en-US" sz="2800" dirty="0"/>
            </a:br>
            <a:r>
              <a:rPr lang="en-US" sz="2800" dirty="0"/>
              <a:t>-Melissa Simpson, </a:t>
            </a:r>
            <a:r>
              <a:rPr lang="en-US" sz="2800" dirty="0" smtClean="0"/>
              <a:t>ACL</a:t>
            </a:r>
            <a:endParaRPr lang="en-US" sz="2800" dirty="0"/>
          </a:p>
        </p:txBody>
      </p:sp>
      <p:sp>
        <p:nvSpPr>
          <p:cNvPr id="6" name="Subtitle 5"/>
          <p:cNvSpPr>
            <a:spLocks noGrp="1"/>
          </p:cNvSpPr>
          <p:nvPr>
            <p:ph type="subTitle" idx="1"/>
          </p:nvPr>
        </p:nvSpPr>
        <p:spPr>
          <a:xfrm>
            <a:off x="2362200" y="6050037"/>
            <a:ext cx="6781800" cy="685800"/>
          </a:xfrm>
        </p:spPr>
        <p:txBody>
          <a:bodyPr>
            <a:normAutofit/>
          </a:bodyPr>
          <a:lstStyle/>
          <a:p>
            <a:r>
              <a:rPr lang="en-US" dirty="0" smtClean="0"/>
              <a:t>September 24, </a:t>
            </a:r>
            <a:r>
              <a:rPr lang="en-US" dirty="0" smtClean="0"/>
              <a:t>2018</a:t>
            </a:r>
            <a:endParaRPr lang="en-US" dirty="0"/>
          </a:p>
        </p:txBody>
      </p:sp>
      <p:sp>
        <p:nvSpPr>
          <p:cNvPr id="4" name="Slide Number Placeholder 3"/>
          <p:cNvSpPr>
            <a:spLocks noGrp="1"/>
          </p:cNvSpPr>
          <p:nvPr>
            <p:ph type="sldNum" sz="quarter" idx="12"/>
          </p:nvPr>
        </p:nvSpPr>
        <p:spPr/>
        <p:txBody>
          <a:bodyPr/>
          <a:lstStyle/>
          <a:p>
            <a:fld id="{A162D542-39A4-4598-BEB9-D1267FDA8501}" type="slidenum">
              <a:rPr lang="en-US" smtClean="0"/>
              <a:t>1</a:t>
            </a:fld>
            <a:endParaRPr lang="en-US" dirty="0"/>
          </a:p>
        </p:txBody>
      </p:sp>
    </p:spTree>
    <p:extLst>
      <p:ext uri="{BB962C8B-B14F-4D97-AF65-F5344CB8AC3E}">
        <p14:creationId xmlns:p14="http://schemas.microsoft.com/office/powerpoint/2010/main" val="1363606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 to SMP” Reporting, Continued… </a:t>
            </a:r>
            <a:endParaRPr lang="en-US" dirty="0"/>
          </a:p>
        </p:txBody>
      </p:sp>
      <p:sp>
        <p:nvSpPr>
          <p:cNvPr id="3" name="Content Placeholder 2"/>
          <p:cNvSpPr>
            <a:spLocks noGrp="1"/>
          </p:cNvSpPr>
          <p:nvPr>
            <p:ph idx="1"/>
          </p:nvPr>
        </p:nvSpPr>
        <p:spPr>
          <a:xfrm>
            <a:off x="457200" y="1967026"/>
            <a:ext cx="8229600" cy="3318919"/>
          </a:xfrm>
        </p:spPr>
        <p:txBody>
          <a:bodyPr/>
          <a:lstStyle/>
          <a:p>
            <a:r>
              <a:rPr lang="en-US" sz="2800" dirty="0" smtClean="0"/>
              <a:t>SIRS </a:t>
            </a:r>
            <a:r>
              <a:rPr lang="en-US" sz="2800" dirty="0"/>
              <a:t>eFile ID will auto-populate based on </a:t>
            </a:r>
          </a:p>
          <a:p>
            <a:pPr marL="457200" lvl="1" indent="0">
              <a:buNone/>
            </a:pPr>
            <a:r>
              <a:rPr lang="en-US" sz="2400" dirty="0"/>
              <a:t>1. Team member log in </a:t>
            </a:r>
            <a:r>
              <a:rPr lang="en-US" sz="2400" dirty="0" smtClean="0"/>
              <a:t>(change ID if </a:t>
            </a:r>
            <a:r>
              <a:rPr lang="en-US" sz="2400" dirty="0"/>
              <a:t>entering </a:t>
            </a:r>
            <a:r>
              <a:rPr lang="en-US" sz="2400" dirty="0" smtClean="0"/>
              <a:t>another’s form) </a:t>
            </a:r>
            <a:endParaRPr lang="en-US" sz="2400" dirty="0"/>
          </a:p>
          <a:p>
            <a:pPr marL="457200" lvl="1" indent="0">
              <a:buNone/>
            </a:pPr>
            <a:r>
              <a:rPr lang="en-US" sz="2400" dirty="0"/>
              <a:t>2. SIRS eFile ID must be present on the STARS form for the data to transfer to SIRS</a:t>
            </a:r>
          </a:p>
          <a:p>
            <a:r>
              <a:rPr lang="en-US" sz="2800" dirty="0"/>
              <a:t>SIRS Reference Number auto-populates </a:t>
            </a:r>
            <a:r>
              <a:rPr lang="en-US" sz="2800" dirty="0" smtClean="0"/>
              <a:t>after </a:t>
            </a:r>
            <a:r>
              <a:rPr lang="en-US" sz="2800" dirty="0"/>
              <a:t>form is </a:t>
            </a:r>
            <a:r>
              <a:rPr lang="en-US" sz="2800" dirty="0" smtClean="0"/>
              <a:t>saved</a:t>
            </a:r>
            <a:endParaRPr lang="en-US" sz="2800"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10</a:t>
            </a:fld>
            <a:endParaRPr lang="en-US" dirty="0">
              <a:solidFill>
                <a:prstClr val="black"/>
              </a:solidFill>
            </a:endParaRPr>
          </a:p>
        </p:txBody>
      </p:sp>
      <p:pic>
        <p:nvPicPr>
          <p:cNvPr id="5" name="Picture 4"/>
          <p:cNvPicPr>
            <a:picLocks noChangeAspect="1"/>
          </p:cNvPicPr>
          <p:nvPr/>
        </p:nvPicPr>
        <p:blipFill rotWithShape="1">
          <a:blip r:embed="rId3"/>
          <a:srcRect t="20208"/>
          <a:stretch/>
        </p:blipFill>
        <p:spPr>
          <a:xfrm>
            <a:off x="3201305" y="4630063"/>
            <a:ext cx="5601696" cy="1242738"/>
          </a:xfrm>
          <a:prstGeom prst="rect">
            <a:avLst/>
          </a:prstGeom>
          <a:ln>
            <a:noFill/>
          </a:ln>
          <a:effectLst>
            <a:outerShdw blurRad="292100" dist="139700" dir="2700000" algn="tl" rotWithShape="0">
              <a:srgbClr val="333333">
                <a:alpha val="65000"/>
              </a:srgbClr>
            </a:outerShdw>
          </a:effectLst>
        </p:spPr>
      </p:pic>
      <p:cxnSp>
        <p:nvCxnSpPr>
          <p:cNvPr id="9" name="Straight Arrow Connector 8"/>
          <p:cNvCxnSpPr/>
          <p:nvPr/>
        </p:nvCxnSpPr>
        <p:spPr>
          <a:xfrm>
            <a:off x="1828800" y="4419600"/>
            <a:ext cx="1424839" cy="12065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2" name="Rectangle 11"/>
          <p:cNvSpPr/>
          <p:nvPr/>
        </p:nvSpPr>
        <p:spPr>
          <a:xfrm>
            <a:off x="5370199" y="5545858"/>
            <a:ext cx="3316601" cy="246669"/>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6362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Duals Demonstration Grants </a:t>
            </a:r>
            <a:endParaRPr lang="en-US" dirty="0"/>
          </a:p>
        </p:txBody>
      </p:sp>
      <p:sp>
        <p:nvSpPr>
          <p:cNvPr id="3" name="Content Placeholder 2"/>
          <p:cNvSpPr>
            <a:spLocks noGrp="1"/>
          </p:cNvSpPr>
          <p:nvPr>
            <p:ph idx="1"/>
          </p:nvPr>
        </p:nvSpPr>
        <p:spPr>
          <a:xfrm>
            <a:off x="457200" y="1787781"/>
            <a:ext cx="8229600" cy="4338382"/>
          </a:xfrm>
        </p:spPr>
        <p:txBody>
          <a:bodyPr/>
          <a:lstStyle/>
          <a:p>
            <a:r>
              <a:rPr lang="en-US" sz="2400" dirty="0" smtClean="0"/>
              <a:t>Current </a:t>
            </a:r>
            <a:r>
              <a:rPr lang="en-US" sz="2400" dirty="0"/>
              <a:t>grantees include CA, IL, MA, MI, NY, </a:t>
            </a:r>
            <a:r>
              <a:rPr lang="en-US" sz="2400" dirty="0" smtClean="0"/>
              <a:t>OH, RI, and </a:t>
            </a:r>
            <a:r>
              <a:rPr lang="en-US" sz="2400" dirty="0"/>
              <a:t>SC</a:t>
            </a:r>
          </a:p>
          <a:p>
            <a:r>
              <a:rPr lang="en-US" sz="2400" dirty="0" smtClean="0"/>
              <a:t>Topics Discussed</a:t>
            </a:r>
          </a:p>
          <a:p>
            <a:pPr lvl="1"/>
            <a:r>
              <a:rPr lang="en-US" sz="2000" dirty="0" smtClean="0"/>
              <a:t>Select the new field “Duals </a:t>
            </a:r>
            <a:r>
              <a:rPr lang="en-US" sz="2000" dirty="0"/>
              <a:t>Demonstration” </a:t>
            </a:r>
            <a:r>
              <a:rPr lang="en-US" sz="2000" dirty="0" smtClean="0"/>
              <a:t>topic </a:t>
            </a:r>
            <a:r>
              <a:rPr lang="en-US" sz="2000" dirty="0"/>
              <a:t>when efforts include Medicare/Medicaid beneficiary (duals) </a:t>
            </a:r>
            <a:r>
              <a:rPr lang="en-US" sz="2000" dirty="0" smtClean="0"/>
              <a:t>work, and </a:t>
            </a:r>
            <a:endParaRPr lang="en-US" sz="2000" dirty="0"/>
          </a:p>
          <a:p>
            <a:pPr lvl="1"/>
            <a:r>
              <a:rPr lang="en-US" sz="2000" dirty="0" smtClean="0"/>
              <a:t>Select any other topics that apply</a:t>
            </a:r>
          </a:p>
          <a:p>
            <a:pPr marL="0" indent="0">
              <a:buNone/>
            </a:pPr>
            <a:endParaRPr lang="en-US" sz="2400" dirty="0" smtClean="0"/>
          </a:p>
          <a:p>
            <a:endParaRPr lang="en-US" sz="2400" dirty="0" smtClean="0"/>
          </a:p>
        </p:txBody>
      </p:sp>
      <p:grpSp>
        <p:nvGrpSpPr>
          <p:cNvPr id="12" name="Group 11"/>
          <p:cNvGrpSpPr/>
          <p:nvPr/>
        </p:nvGrpSpPr>
        <p:grpSpPr>
          <a:xfrm>
            <a:off x="2667000" y="3733800"/>
            <a:ext cx="6019800" cy="2887475"/>
            <a:chOff x="914400" y="3200400"/>
            <a:chExt cx="7063495" cy="3268475"/>
          </a:xfrm>
        </p:grpSpPr>
        <p:grpSp>
          <p:nvGrpSpPr>
            <p:cNvPr id="8" name="Group 7"/>
            <p:cNvGrpSpPr/>
            <p:nvPr/>
          </p:nvGrpSpPr>
          <p:grpSpPr>
            <a:xfrm>
              <a:off x="914400" y="3200400"/>
              <a:ext cx="7063495" cy="3268475"/>
              <a:chOff x="1032503" y="3349302"/>
              <a:chExt cx="7063495" cy="3268475"/>
            </a:xfrm>
          </p:grpSpPr>
          <p:pic>
            <p:nvPicPr>
              <p:cNvPr id="9" name="Picture 8"/>
              <p:cNvPicPr>
                <a:picLocks noChangeAspect="1"/>
              </p:cNvPicPr>
              <p:nvPr/>
            </p:nvPicPr>
            <p:blipFill>
              <a:blip r:embed="rId3"/>
              <a:stretch>
                <a:fillRect/>
              </a:stretch>
            </p:blipFill>
            <p:spPr>
              <a:xfrm>
                <a:off x="1048001" y="3349302"/>
                <a:ext cx="7047997" cy="277686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stretch>
                <a:fillRect/>
              </a:stretch>
            </p:blipFill>
            <p:spPr>
              <a:xfrm>
                <a:off x="1032503" y="6032421"/>
                <a:ext cx="6825138" cy="585356"/>
              </a:xfrm>
              <a:prstGeom prst="rect">
                <a:avLst/>
              </a:prstGeom>
              <a:ln>
                <a:noFill/>
              </a:ln>
              <a:effectLst>
                <a:outerShdw blurRad="292100" dist="139700" dir="2700000" algn="tl" rotWithShape="0">
                  <a:srgbClr val="333333">
                    <a:alpha val="65000"/>
                  </a:srgbClr>
                </a:outerShdw>
              </a:effectLst>
            </p:spPr>
          </p:pic>
        </p:grpSp>
        <p:pic>
          <p:nvPicPr>
            <p:cNvPr id="11" name="Picture 10" descr="HEAVY &lt;strong&gt;CHECK MARK&lt;/strong&gt; - letra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8664" b="77975" l="7255" r="65293"/>
                      </a14:imgEffect>
                    </a14:imgLayer>
                  </a14:imgProps>
                </a:ext>
                <a:ext uri="{28A0092B-C50C-407E-A947-70E740481C1C}">
                  <a14:useLocalDpi xmlns:a14="http://schemas.microsoft.com/office/drawing/2010/main" val="0"/>
                </a:ext>
              </a:extLst>
            </a:blip>
            <a:srcRect r="27452" b="13361"/>
            <a:stretch/>
          </p:blipFill>
          <p:spPr>
            <a:xfrm>
              <a:off x="3597921" y="3244327"/>
              <a:ext cx="135879" cy="184673"/>
            </a:xfrm>
            <a:prstGeom prst="rect">
              <a:avLst/>
            </a:prstGeom>
          </p:spPr>
        </p:pic>
      </p:grpSp>
    </p:spTree>
    <p:extLst>
      <p:ext uri="{BB962C8B-B14F-4D97-AF65-F5344CB8AC3E}">
        <p14:creationId xmlns:p14="http://schemas.microsoft.com/office/powerpoint/2010/main" val="3313804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Outreach </a:t>
            </a:r>
            <a:r>
              <a:rPr lang="en-US" dirty="0" smtClean="0"/>
              <a:t>Forms Overview</a:t>
            </a:r>
            <a:endParaRPr lang="en-US" dirty="0"/>
          </a:p>
        </p:txBody>
      </p:sp>
      <p:sp>
        <p:nvSpPr>
          <p:cNvPr id="5" name="Text Placeholder 4"/>
          <p:cNvSpPr>
            <a:spLocks noGrp="1"/>
          </p:cNvSpPr>
          <p:nvPr>
            <p:ph type="body" idx="1"/>
          </p:nvPr>
        </p:nvSpPr>
        <p:spPr/>
        <p:txBody>
          <a:bodyPr/>
          <a:lstStyle/>
          <a:p>
            <a:r>
              <a:rPr lang="en-US" dirty="0" smtClean="0"/>
              <a:t>Important Changes</a:t>
            </a:r>
            <a:endParaRPr lang="en-US" dirty="0"/>
          </a:p>
        </p:txBody>
      </p:sp>
      <p:sp>
        <p:nvSpPr>
          <p:cNvPr id="2" name="Slide Number Placeholder 1"/>
          <p:cNvSpPr>
            <a:spLocks noGrp="1"/>
          </p:cNvSpPr>
          <p:nvPr>
            <p:ph type="sldNum" sz="quarter" idx="10"/>
          </p:nvPr>
        </p:nvSpPr>
        <p:spPr/>
        <p:txBody>
          <a:bodyPr/>
          <a:lstStyle/>
          <a:p>
            <a:fld id="{3F8D7C79-9F0D-45BA-8AA8-25F5A89F7A3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588484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Splitting the PAM Form</a:t>
            </a:r>
            <a:endParaRPr lang="en-US" dirty="0"/>
          </a:p>
        </p:txBody>
      </p:sp>
      <p:sp>
        <p:nvSpPr>
          <p:cNvPr id="3" name="Content Placeholder 2"/>
          <p:cNvSpPr>
            <a:spLocks noGrp="1"/>
          </p:cNvSpPr>
          <p:nvPr>
            <p:ph idx="1"/>
          </p:nvPr>
        </p:nvSpPr>
        <p:spPr>
          <a:xfrm>
            <a:off x="457200" y="1984375"/>
            <a:ext cx="8229600" cy="4141788"/>
          </a:xfrm>
        </p:spPr>
        <p:txBody>
          <a:bodyPr/>
          <a:lstStyle/>
          <a:p>
            <a:r>
              <a:rPr lang="en-US" sz="2800" dirty="0" smtClean="0"/>
              <a:t>Split SHIP NPR Public And Media (PAM) form into two forms in STARS:</a:t>
            </a:r>
          </a:p>
          <a:p>
            <a:pPr marL="1314450" lvl="2" indent="-457200">
              <a:buFont typeface="+mj-lt"/>
              <a:buAutoNum type="arabicPeriod"/>
            </a:pPr>
            <a:r>
              <a:rPr lang="en-US" dirty="0" smtClean="0"/>
              <a:t>Group Outreach and Education</a:t>
            </a:r>
          </a:p>
          <a:p>
            <a:pPr marL="1314450" lvl="2" indent="-457200">
              <a:buFont typeface="+mj-lt"/>
              <a:buAutoNum type="arabicPeriod"/>
            </a:pPr>
            <a:r>
              <a:rPr lang="en-US" dirty="0" smtClean="0"/>
              <a:t>Media Outreach and Education</a:t>
            </a:r>
          </a:p>
          <a:p>
            <a:r>
              <a:rPr lang="en-US" sz="2800" dirty="0" smtClean="0"/>
              <a:t>Simplified the group outreach elements that count towards current performance measures </a:t>
            </a:r>
          </a:p>
          <a:p>
            <a:r>
              <a:rPr lang="en-US" sz="2800" dirty="0" smtClean="0"/>
              <a:t>Remainder of form mostly unchanged</a:t>
            </a:r>
            <a:endParaRPr lang="en-US" sz="2800" dirty="0"/>
          </a:p>
          <a:p>
            <a:pPr marL="0" indent="0">
              <a:buNone/>
            </a:pPr>
            <a:endParaRPr lang="en-US" dirty="0"/>
          </a:p>
        </p:txBody>
      </p:sp>
      <p:pic>
        <p:nvPicPr>
          <p:cNvPr id="4" name="Picture 3" descr="OJS 3: &lt;strong&gt;New&lt;/strong&gt; &lt;strong&gt;Features&lt;/strong&gt; Overview | Public Knowledge Projec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2514600"/>
            <a:ext cx="1135841" cy="781424"/>
          </a:xfrm>
          <a:prstGeom prst="rect">
            <a:avLst/>
          </a:prstGeom>
        </p:spPr>
      </p:pic>
      <p:sp>
        <p:nvSpPr>
          <p:cNvPr id="5" name="Slide Number Placeholder 4"/>
          <p:cNvSpPr>
            <a:spLocks noGrp="1"/>
          </p:cNvSpPr>
          <p:nvPr>
            <p:ph type="sldNum" sz="quarter" idx="10"/>
          </p:nvPr>
        </p:nvSpPr>
        <p:spPr/>
        <p:txBody>
          <a:bodyPr/>
          <a:lstStyle/>
          <a:p>
            <a:fld id="{3F8D7C79-9F0D-45BA-8AA8-25F5A89F7A3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743358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Outreach &amp; Education (GOE)</a:t>
            </a:r>
            <a:endParaRPr lang="en-US" dirty="0"/>
          </a:p>
        </p:txBody>
      </p:sp>
      <p:sp>
        <p:nvSpPr>
          <p:cNvPr id="3" name="Text Placeholder 2"/>
          <p:cNvSpPr>
            <a:spLocks noGrp="1"/>
          </p:cNvSpPr>
          <p:nvPr>
            <p:ph idx="1"/>
          </p:nvPr>
        </p:nvSpPr>
        <p:spPr/>
        <p:txBody>
          <a:bodyPr/>
          <a:lstStyle/>
          <a:p>
            <a:r>
              <a:rPr lang="en-US" sz="2800" dirty="0" smtClean="0"/>
              <a:t>Type of Events </a:t>
            </a:r>
            <a:endParaRPr lang="en-US" sz="2800" dirty="0" smtClean="0"/>
          </a:p>
          <a:p>
            <a:pPr marL="914400" lvl="1" indent="-457200">
              <a:buFont typeface="+mj-lt"/>
              <a:buAutoNum type="arabicPeriod"/>
            </a:pPr>
            <a:r>
              <a:rPr lang="en-US" sz="2400" dirty="0" smtClean="0"/>
              <a:t>Interactive presentations</a:t>
            </a:r>
          </a:p>
          <a:p>
            <a:pPr marL="914400" lvl="1" indent="-457200">
              <a:buFont typeface="+mj-lt"/>
              <a:buAutoNum type="arabicPeriod"/>
            </a:pPr>
            <a:r>
              <a:rPr lang="en-US" sz="2400" dirty="0" smtClean="0"/>
              <a:t>Booth/Exhibits </a:t>
            </a:r>
          </a:p>
          <a:p>
            <a:pPr marL="914400" lvl="1" indent="-457200">
              <a:buFont typeface="+mj-lt"/>
              <a:buAutoNum type="arabicPeriod"/>
            </a:pPr>
            <a:r>
              <a:rPr lang="en-US" sz="2400" dirty="0" smtClean="0"/>
              <a:t>Enrollment Events</a:t>
            </a:r>
          </a:p>
          <a:p>
            <a:r>
              <a:rPr lang="en-US" sz="2800" dirty="0" smtClean="0"/>
              <a:t>GOE data count towards SHIP Performance Measure #2 – Number of Attendees </a:t>
            </a:r>
          </a:p>
          <a:p>
            <a:r>
              <a:rPr lang="en-US" sz="2800" dirty="0" smtClean="0"/>
              <a:t>Select date range for multiday events</a:t>
            </a:r>
            <a:endParaRPr lang="en-US" sz="2800" strike="sngStrike" dirty="0"/>
          </a:p>
        </p:txBody>
      </p:sp>
      <p:pic>
        <p:nvPicPr>
          <p:cNvPr id="5" name="Picture 4" descr="OJS 3: &lt;strong&gt;New&lt;/strong&gt; &lt;strong&gt;Features&lt;/strong&gt; Overview | Public Knowledge Projec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3284" y="4819967"/>
            <a:ext cx="1306609" cy="898908"/>
          </a:xfrm>
          <a:prstGeom prst="rect">
            <a:avLst/>
          </a:prstGeom>
        </p:spPr>
      </p:pic>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14</a:t>
            </a:fld>
            <a:endParaRPr lang="en-US" dirty="0">
              <a:solidFill>
                <a:prstClr val="black"/>
              </a:solidFill>
            </a:endParaRPr>
          </a:p>
        </p:txBody>
      </p:sp>
      <p:sp>
        <p:nvSpPr>
          <p:cNvPr id="6" name="Right Brace 5"/>
          <p:cNvSpPr/>
          <p:nvPr/>
        </p:nvSpPr>
        <p:spPr>
          <a:xfrm>
            <a:off x="4517920" y="2507225"/>
            <a:ext cx="285136" cy="1288026"/>
          </a:xfrm>
          <a:prstGeom prst="rightBrace">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ysClr val="windowText" lastClr="000000"/>
              </a:solidFill>
            </a:endParaRPr>
          </a:p>
        </p:txBody>
      </p:sp>
      <p:sp>
        <p:nvSpPr>
          <p:cNvPr id="7" name="TextBox 6"/>
          <p:cNvSpPr txBox="1"/>
          <p:nvPr/>
        </p:nvSpPr>
        <p:spPr>
          <a:xfrm>
            <a:off x="4846593" y="2878951"/>
            <a:ext cx="2359742" cy="523220"/>
          </a:xfrm>
          <a:prstGeom prst="rect">
            <a:avLst/>
          </a:prstGeom>
          <a:noFill/>
        </p:spPr>
        <p:txBody>
          <a:bodyPr wrap="square" rtlCol="0">
            <a:spAutoFit/>
          </a:bodyPr>
          <a:lstStyle/>
          <a:p>
            <a:r>
              <a:rPr lang="en-US" sz="1400" i="1" dirty="0" smtClean="0">
                <a:solidFill>
                  <a:prstClr val="black"/>
                </a:solidFill>
              </a:rPr>
              <a:t>NOTE: First three options on NPR PAM form</a:t>
            </a:r>
            <a:endParaRPr lang="en-US" sz="1400" i="1" dirty="0">
              <a:solidFill>
                <a:prstClr val="black"/>
              </a:solidFill>
            </a:endParaRPr>
          </a:p>
        </p:txBody>
      </p:sp>
    </p:spTree>
    <p:extLst>
      <p:ext uri="{BB962C8B-B14F-4D97-AF65-F5344CB8AC3E}">
        <p14:creationId xmlns:p14="http://schemas.microsoft.com/office/powerpoint/2010/main" val="1814047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Outreach &amp; Education (MOE)</a:t>
            </a:r>
            <a:endParaRPr lang="en-US" dirty="0"/>
          </a:p>
        </p:txBody>
      </p:sp>
      <p:sp>
        <p:nvSpPr>
          <p:cNvPr id="3" name="Content Placeholder 2"/>
          <p:cNvSpPr>
            <a:spLocks noGrp="1"/>
          </p:cNvSpPr>
          <p:nvPr>
            <p:ph idx="1"/>
          </p:nvPr>
        </p:nvSpPr>
        <p:spPr>
          <a:xfrm>
            <a:off x="457200" y="1786255"/>
            <a:ext cx="8229600" cy="4141788"/>
          </a:xfrm>
        </p:spPr>
        <p:txBody>
          <a:bodyPr/>
          <a:lstStyle/>
          <a:p>
            <a:r>
              <a:rPr lang="en-US" sz="2800" dirty="0" smtClean="0"/>
              <a:t>Typ</a:t>
            </a:r>
            <a:r>
              <a:rPr lang="en-US" sz="2800" dirty="0" smtClean="0"/>
              <a:t>e of Media: </a:t>
            </a:r>
          </a:p>
          <a:p>
            <a:pPr lvl="1"/>
            <a:r>
              <a:rPr lang="en-US" sz="2400" dirty="0" smtClean="0"/>
              <a:t>The remaining 4 options from the PAM form are now on the MOE form, and the array of options has expanded</a:t>
            </a:r>
            <a:endParaRPr lang="en-US" sz="2400" dirty="0" smtClean="0"/>
          </a:p>
          <a:p>
            <a:pPr marL="0" indent="0">
              <a:buNone/>
            </a:pPr>
            <a:endParaRPr lang="en-US" sz="1000" dirty="0"/>
          </a:p>
          <a:p>
            <a:r>
              <a:rPr lang="en-US" sz="2800" dirty="0" smtClean="0"/>
              <a:t>Wider </a:t>
            </a:r>
            <a:r>
              <a:rPr lang="en-US" sz="2800" dirty="0" smtClean="0"/>
              <a:t>range of Geographic Coverage selections</a:t>
            </a:r>
          </a:p>
          <a:p>
            <a:endParaRPr lang="en-US" sz="2800" dirty="0" smtClean="0"/>
          </a:p>
          <a:p>
            <a:endParaRPr lang="en-US" sz="2800" dirty="0" smtClean="0"/>
          </a:p>
          <a:p>
            <a:r>
              <a:rPr lang="en-US" sz="2800" dirty="0" smtClean="0"/>
              <a:t>Can now select a date </a:t>
            </a:r>
            <a:r>
              <a:rPr lang="en-US" sz="2800" dirty="0"/>
              <a:t>range for multiday </a:t>
            </a:r>
            <a:r>
              <a:rPr lang="en-US" sz="2800" dirty="0" smtClean="0"/>
              <a:t>events and </a:t>
            </a:r>
            <a:r>
              <a:rPr lang="en-US" sz="2800" dirty="0" smtClean="0"/>
              <a:t>campaigns, not just a single date</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2072710932"/>
              </p:ext>
            </p:extLst>
          </p:nvPr>
        </p:nvGraphicFramePr>
        <p:xfrm>
          <a:off x="1000629" y="3940077"/>
          <a:ext cx="6814089" cy="822960"/>
        </p:xfrm>
        <a:graphic>
          <a:graphicData uri="http://schemas.openxmlformats.org/drawingml/2006/table">
            <a:tbl>
              <a:tblPr firstRow="1" bandRow="1">
                <a:tableStyleId>{5C22544A-7EE6-4342-B048-85BDC9FD1C3A}</a:tableStyleId>
              </a:tblPr>
              <a:tblGrid>
                <a:gridCol w="2271363">
                  <a:extLst>
                    <a:ext uri="{9D8B030D-6E8A-4147-A177-3AD203B41FA5}">
                      <a16:colId xmlns:a16="http://schemas.microsoft.com/office/drawing/2014/main" xmlns="" val="398268220"/>
                    </a:ext>
                  </a:extLst>
                </a:gridCol>
                <a:gridCol w="2271363">
                  <a:extLst>
                    <a:ext uri="{9D8B030D-6E8A-4147-A177-3AD203B41FA5}">
                      <a16:colId xmlns:a16="http://schemas.microsoft.com/office/drawing/2014/main" xmlns="" val="2404978479"/>
                    </a:ext>
                  </a:extLst>
                </a:gridCol>
                <a:gridCol w="2271363">
                  <a:extLst>
                    <a:ext uri="{9D8B030D-6E8A-4147-A177-3AD203B41FA5}">
                      <a16:colId xmlns:a16="http://schemas.microsoft.com/office/drawing/2014/main" xmlns="" val="1246880738"/>
                    </a:ext>
                  </a:extLst>
                </a:gridCol>
              </a:tblGrid>
              <a:tr h="809044">
                <a:tc>
                  <a:txBody>
                    <a:bodyPr/>
                    <a:lstStyle/>
                    <a:p>
                      <a:pPr algn="ctr"/>
                      <a:r>
                        <a:rPr lang="en-US" sz="2400" b="0" dirty="0" smtClean="0">
                          <a:solidFill>
                            <a:schemeClr val="tx1"/>
                          </a:solidFill>
                        </a:rPr>
                        <a:t>Zip Code</a:t>
                      </a:r>
                    </a:p>
                    <a:p>
                      <a:pPr algn="ctr"/>
                      <a:r>
                        <a:rPr lang="en-US" sz="2400" b="0" dirty="0" smtClean="0">
                          <a:solidFill>
                            <a:schemeClr val="tx1"/>
                          </a:solidFill>
                        </a:rPr>
                        <a:t>County/Counties</a:t>
                      </a:r>
                      <a:endParaRPr lang="en-US" sz="2400" b="0" dirty="0">
                        <a:solidFill>
                          <a:schemeClr val="tx1"/>
                        </a:solidFill>
                      </a:endParaRPr>
                    </a:p>
                  </a:txBody>
                  <a:tcPr>
                    <a:noFill/>
                  </a:tcPr>
                </a:tc>
                <a:tc>
                  <a:txBody>
                    <a:bodyPr/>
                    <a:lstStyle/>
                    <a:p>
                      <a:pPr algn="ctr"/>
                      <a:r>
                        <a:rPr lang="en-US" sz="2400" b="0" dirty="0" smtClean="0">
                          <a:solidFill>
                            <a:schemeClr val="tx1"/>
                          </a:solidFill>
                        </a:rPr>
                        <a:t>Statewide</a:t>
                      </a:r>
                    </a:p>
                    <a:p>
                      <a:pPr algn="ctr"/>
                      <a:r>
                        <a:rPr lang="en-US" sz="2400" b="0" dirty="0" smtClean="0">
                          <a:solidFill>
                            <a:schemeClr val="tx1"/>
                          </a:solidFill>
                        </a:rPr>
                        <a:t>Multi-state</a:t>
                      </a:r>
                      <a:endParaRPr lang="en-US" sz="2400" b="0" dirty="0">
                        <a:solidFill>
                          <a:schemeClr val="tx1"/>
                        </a:solidFill>
                      </a:endParaRPr>
                    </a:p>
                  </a:txBody>
                  <a:tcPr>
                    <a:noFill/>
                  </a:tcPr>
                </a:tc>
                <a:tc>
                  <a:txBody>
                    <a:bodyPr/>
                    <a:lstStyle/>
                    <a:p>
                      <a:pPr algn="ctr"/>
                      <a:r>
                        <a:rPr lang="en-US" sz="2400" b="0" dirty="0" smtClean="0">
                          <a:solidFill>
                            <a:schemeClr val="tx1"/>
                          </a:solidFill>
                        </a:rPr>
                        <a:t>Regional</a:t>
                      </a:r>
                    </a:p>
                    <a:p>
                      <a:pPr algn="ctr"/>
                      <a:r>
                        <a:rPr lang="en-US" sz="2400" b="0" dirty="0" smtClean="0">
                          <a:solidFill>
                            <a:schemeClr val="tx1"/>
                          </a:solidFill>
                        </a:rPr>
                        <a:t>National</a:t>
                      </a:r>
                      <a:endParaRPr lang="en-US" sz="2400" b="0" dirty="0">
                        <a:solidFill>
                          <a:schemeClr val="tx1"/>
                        </a:solidFill>
                      </a:endParaRPr>
                    </a:p>
                  </a:txBody>
                  <a:tcPr>
                    <a:noFill/>
                  </a:tcPr>
                </a:tc>
                <a:extLst>
                  <a:ext uri="{0D108BD9-81ED-4DB2-BD59-A6C34878D82A}">
                    <a16:rowId xmlns:a16="http://schemas.microsoft.com/office/drawing/2014/main" xmlns="" val="3653073638"/>
                  </a:ext>
                </a:extLst>
              </a:tr>
            </a:tbl>
          </a:graphicData>
        </a:graphic>
      </p:graphicFrame>
      <p:pic>
        <p:nvPicPr>
          <p:cNvPr id="4" name="Picture 3" descr="OJS 3: &lt;strong&gt;New&lt;/strong&gt; &lt;strong&gt;Features&lt;/strong&gt; Overview | Public Knowledge Projec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1676119"/>
            <a:ext cx="1004390" cy="690990"/>
          </a:xfrm>
          <a:prstGeom prst="rect">
            <a:avLst/>
          </a:prstGeom>
        </p:spPr>
      </p:pic>
      <p:sp>
        <p:nvSpPr>
          <p:cNvPr id="7" name="Slide Number Placeholder 6"/>
          <p:cNvSpPr>
            <a:spLocks noGrp="1"/>
          </p:cNvSpPr>
          <p:nvPr>
            <p:ph type="sldNum" sz="quarter" idx="10"/>
          </p:nvPr>
        </p:nvSpPr>
        <p:spPr/>
        <p:txBody>
          <a:bodyPr/>
          <a:lstStyle/>
          <a:p>
            <a:fld id="{3F8D7C79-9F0D-45BA-8AA8-25F5A89F7A3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12759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lstStyle/>
          <a:p>
            <a:r>
              <a:rPr lang="en-US" dirty="0" smtClean="0"/>
              <a:t>Demonstration</a:t>
            </a:r>
            <a:endParaRPr lang="en-US" dirty="0"/>
          </a:p>
        </p:txBody>
      </p:sp>
      <p:sp>
        <p:nvSpPr>
          <p:cNvPr id="3" name="Slide Number Placeholder 2"/>
          <p:cNvSpPr>
            <a:spLocks noGrp="1"/>
          </p:cNvSpPr>
          <p:nvPr>
            <p:ph type="sldNum" sz="quarter" idx="11"/>
          </p:nvPr>
        </p:nvSpPr>
        <p:spPr/>
        <p:txBody>
          <a:bodyPr>
            <a:normAutofit/>
          </a:bodyPr>
          <a:lstStyle/>
          <a:p>
            <a:fld id="{A162D542-39A4-4598-BEB9-D1267FDA8501}" type="slidenum">
              <a:rPr lang="en-US" smtClean="0"/>
              <a:pPr/>
              <a:t>16</a:t>
            </a:fld>
            <a:endParaRPr lang="en-US" dirty="0"/>
          </a:p>
        </p:txBody>
      </p:sp>
    </p:spTree>
    <p:extLst>
      <p:ext uri="{BB962C8B-B14F-4D97-AF65-F5344CB8AC3E}">
        <p14:creationId xmlns:p14="http://schemas.microsoft.com/office/powerpoint/2010/main" val="2206358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Conducted By and Additional Team Members</a:t>
            </a:r>
            <a:endParaRPr lang="en-US" dirty="0"/>
          </a:p>
        </p:txBody>
      </p:sp>
      <p:sp>
        <p:nvSpPr>
          <p:cNvPr id="3" name="Content Placeholder 2"/>
          <p:cNvSpPr>
            <a:spLocks noGrp="1"/>
          </p:cNvSpPr>
          <p:nvPr>
            <p:ph idx="1"/>
          </p:nvPr>
        </p:nvSpPr>
        <p:spPr/>
        <p:txBody>
          <a:bodyPr/>
          <a:lstStyle/>
          <a:p>
            <a:r>
              <a:rPr lang="en-US" dirty="0" smtClean="0"/>
              <a:t>Main form allows </a:t>
            </a:r>
            <a:r>
              <a:rPr lang="en-US" u="sng" dirty="0" smtClean="0"/>
              <a:t>one</a:t>
            </a:r>
            <a:r>
              <a:rPr lang="en-US" dirty="0" smtClean="0"/>
              <a:t> team member in Session Conducted By dropdown box</a:t>
            </a:r>
          </a:p>
          <a:p>
            <a:r>
              <a:rPr lang="en-US" dirty="0" smtClean="0"/>
              <a:t>Click “Additional Team Member” tab after saving the main form to report team participants</a:t>
            </a:r>
          </a:p>
          <a:p>
            <a:r>
              <a:rPr lang="en-US" sz="2400" u="sng" dirty="0" smtClean="0"/>
              <a:t>Does not</a:t>
            </a:r>
            <a:r>
              <a:rPr lang="en-US" sz="2400" dirty="0" smtClean="0"/>
              <a:t> transfer to SIRS. Log </a:t>
            </a:r>
          </a:p>
          <a:p>
            <a:pPr marL="0" indent="0">
              <a:buNone/>
            </a:pPr>
            <a:r>
              <a:rPr lang="en-US" sz="2400" dirty="0"/>
              <a:t> </a:t>
            </a:r>
            <a:r>
              <a:rPr lang="en-US" sz="2400" dirty="0" smtClean="0"/>
              <a:t>    into SIRS to add team members.</a:t>
            </a:r>
          </a:p>
        </p:txBody>
      </p:sp>
      <p:sp>
        <p:nvSpPr>
          <p:cNvPr id="4" name="TextBox 3"/>
          <p:cNvSpPr txBox="1"/>
          <p:nvPr/>
        </p:nvSpPr>
        <p:spPr>
          <a:xfrm>
            <a:off x="618116" y="4806097"/>
            <a:ext cx="3612947" cy="163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dirty="0" smtClean="0">
                <a:solidFill>
                  <a:prstClr val="white"/>
                </a:solidFill>
              </a:rPr>
              <a:t>Note: API feature does not currently support this feature.  ACL is working with BAH on a possible </a:t>
            </a:r>
            <a:r>
              <a:rPr lang="en-US" sz="2000" dirty="0">
                <a:solidFill>
                  <a:prstClr val="white"/>
                </a:solidFill>
              </a:rPr>
              <a:t>e</a:t>
            </a:r>
            <a:r>
              <a:rPr lang="en-US" sz="2000" dirty="0" smtClean="0">
                <a:solidFill>
                  <a:prstClr val="white"/>
                </a:solidFill>
              </a:rPr>
              <a:t>nhancement to add this to API. </a:t>
            </a:r>
            <a:endParaRPr lang="en-US" sz="2000" dirty="0">
              <a:solidFill>
                <a:prstClr val="white"/>
              </a:solidFill>
            </a:endParaRPr>
          </a:p>
        </p:txBody>
      </p:sp>
      <p:pic>
        <p:nvPicPr>
          <p:cNvPr id="5" name="Picture 4"/>
          <p:cNvPicPr>
            <a:picLocks noChangeAspect="1"/>
          </p:cNvPicPr>
          <p:nvPr/>
        </p:nvPicPr>
        <p:blipFill rotWithShape="1">
          <a:blip r:embed="rId3"/>
          <a:srcRect b="65185"/>
          <a:stretch/>
        </p:blipFill>
        <p:spPr>
          <a:xfrm>
            <a:off x="3475672" y="2430145"/>
            <a:ext cx="4286250" cy="447675"/>
          </a:xfrm>
          <a:prstGeom prst="rect">
            <a:avLst/>
          </a:prstGeom>
          <a:ln w="3175">
            <a:solidFill>
              <a:schemeClr val="tx1"/>
            </a:solidFill>
          </a:ln>
        </p:spPr>
      </p:pic>
      <p:pic>
        <p:nvPicPr>
          <p:cNvPr id="12" name="Picture 11"/>
          <p:cNvPicPr>
            <a:picLocks noChangeAspect="1"/>
          </p:cNvPicPr>
          <p:nvPr/>
        </p:nvPicPr>
        <p:blipFill rotWithShape="1">
          <a:blip r:embed="rId4"/>
          <a:srcRect l="688" t="18542" r="62651" b="33542"/>
          <a:stretch/>
        </p:blipFill>
        <p:spPr>
          <a:xfrm>
            <a:off x="5305405" y="3498685"/>
            <a:ext cx="3258481" cy="2394411"/>
          </a:xfrm>
          <a:prstGeom prst="rect">
            <a:avLst/>
          </a:prstGeom>
          <a:ln w="3175">
            <a:solidFill>
              <a:schemeClr val="tx1"/>
            </a:solidFill>
          </a:ln>
        </p:spPr>
      </p:pic>
      <p:cxnSp>
        <p:nvCxnSpPr>
          <p:cNvPr id="8" name="Straight Arrow Connector 7"/>
          <p:cNvCxnSpPr/>
          <p:nvPr/>
        </p:nvCxnSpPr>
        <p:spPr>
          <a:xfrm>
            <a:off x="5471160" y="3246120"/>
            <a:ext cx="1372092" cy="9129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0"/>
          </p:nvPr>
        </p:nvSpPr>
        <p:spPr/>
        <p:txBody>
          <a:bodyPr/>
          <a:lstStyle/>
          <a:p>
            <a:fld id="{3F8D7C79-9F0D-45BA-8AA8-25F5A89F7A3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87556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Details and Time</a:t>
            </a:r>
            <a:endParaRPr lang="en-US" dirty="0"/>
          </a:p>
        </p:txBody>
      </p:sp>
      <p:pic>
        <p:nvPicPr>
          <p:cNvPr id="7" name="Picture 6"/>
          <p:cNvPicPr>
            <a:picLocks noChangeAspect="1"/>
          </p:cNvPicPr>
          <p:nvPr/>
        </p:nvPicPr>
        <p:blipFill rotWithShape="1">
          <a:blip r:embed="rId3"/>
          <a:srcRect b="52127"/>
          <a:stretch/>
        </p:blipFill>
        <p:spPr>
          <a:xfrm>
            <a:off x="857458" y="2165523"/>
            <a:ext cx="6117595" cy="309027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stretch>
            <a:fillRect/>
          </a:stretch>
        </p:blipFill>
        <p:spPr>
          <a:xfrm>
            <a:off x="2265900" y="5670126"/>
            <a:ext cx="6568133" cy="745697"/>
          </a:xfrm>
          <a:prstGeom prst="rect">
            <a:avLst/>
          </a:prstGeom>
        </p:spPr>
      </p:pic>
      <p:sp>
        <p:nvSpPr>
          <p:cNvPr id="11" name="TextBox 10"/>
          <p:cNvSpPr txBox="1"/>
          <p:nvPr/>
        </p:nvSpPr>
        <p:spPr>
          <a:xfrm>
            <a:off x="3595606" y="1538401"/>
            <a:ext cx="523842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prstClr val="black"/>
                </a:solidFill>
              </a:rPr>
              <a:t>Auto-populates based on team member selection in </a:t>
            </a:r>
            <a:r>
              <a:rPr lang="en-US" i="1" dirty="0" smtClean="0">
                <a:solidFill>
                  <a:prstClr val="black"/>
                </a:solidFill>
              </a:rPr>
              <a:t>Session </a:t>
            </a:r>
            <a:r>
              <a:rPr lang="en-US" i="1" dirty="0">
                <a:solidFill>
                  <a:prstClr val="black"/>
                </a:solidFill>
              </a:rPr>
              <a:t>C</a:t>
            </a:r>
            <a:r>
              <a:rPr lang="en-US" i="1" dirty="0" smtClean="0">
                <a:solidFill>
                  <a:prstClr val="black"/>
                </a:solidFill>
              </a:rPr>
              <a:t>onducted By </a:t>
            </a:r>
            <a:r>
              <a:rPr lang="en-US" dirty="0" smtClean="0">
                <a:solidFill>
                  <a:prstClr val="black"/>
                </a:solidFill>
              </a:rPr>
              <a:t>dropdown after form is saved.</a:t>
            </a:r>
            <a:endParaRPr lang="en-US" dirty="0">
              <a:solidFill>
                <a:prstClr val="black"/>
              </a:solidFill>
            </a:endParaRPr>
          </a:p>
        </p:txBody>
      </p:sp>
      <p:cxnSp>
        <p:nvCxnSpPr>
          <p:cNvPr id="15" name="Straight Arrow Connector 14"/>
          <p:cNvCxnSpPr/>
          <p:nvPr/>
        </p:nvCxnSpPr>
        <p:spPr>
          <a:xfrm flipV="1">
            <a:off x="2603715" y="1923559"/>
            <a:ext cx="991891" cy="286434"/>
          </a:xfrm>
          <a:prstGeom prst="straightConnector1">
            <a:avLst/>
          </a:prstGeom>
          <a:ln>
            <a:solidFill>
              <a:schemeClr val="accent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99768" y="5904474"/>
            <a:ext cx="1545831"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sz="1200" dirty="0" smtClean="0">
                <a:solidFill>
                  <a:prstClr val="black"/>
                </a:solidFill>
              </a:rPr>
              <a:t>Time Spent message</a:t>
            </a:r>
            <a:endParaRPr lang="en-US" sz="1200" dirty="0">
              <a:solidFill>
                <a:prstClr val="black"/>
              </a:solidFill>
            </a:endParaRPr>
          </a:p>
        </p:txBody>
      </p:sp>
      <p:sp>
        <p:nvSpPr>
          <p:cNvPr id="3" name="Slide Number Placeholder 2"/>
          <p:cNvSpPr>
            <a:spLocks noGrp="1"/>
          </p:cNvSpPr>
          <p:nvPr>
            <p:ph type="sldNum" sz="quarter" idx="10"/>
          </p:nvPr>
        </p:nvSpPr>
        <p:spPr/>
        <p:txBody>
          <a:bodyPr/>
          <a:lstStyle/>
          <a:p>
            <a:fld id="{3F8D7C79-9F0D-45BA-8AA8-25F5A89F7A3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204535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Details and Time Cont’d</a:t>
            </a:r>
            <a:endParaRPr lang="en-US" dirty="0"/>
          </a:p>
        </p:txBody>
      </p:sp>
      <p:pic>
        <p:nvPicPr>
          <p:cNvPr id="3" name="Picture 2"/>
          <p:cNvPicPr>
            <a:picLocks noChangeAspect="1"/>
          </p:cNvPicPr>
          <p:nvPr/>
        </p:nvPicPr>
        <p:blipFill>
          <a:blip r:embed="rId3"/>
          <a:stretch>
            <a:fillRect/>
          </a:stretch>
        </p:blipFill>
        <p:spPr>
          <a:xfrm>
            <a:off x="1167230" y="1908875"/>
            <a:ext cx="6339257" cy="451008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57200" y="2694038"/>
            <a:ext cx="4311445"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prstClr val="black"/>
                </a:solidFill>
              </a:rPr>
              <a:t>NOTE: If entered, </a:t>
            </a:r>
            <a:r>
              <a:rPr lang="en-US" sz="1100" i="1" dirty="0" smtClean="0">
                <a:solidFill>
                  <a:prstClr val="black"/>
                </a:solidFill>
              </a:rPr>
              <a:t>End </a:t>
            </a:r>
            <a:r>
              <a:rPr lang="en-US" sz="1100" i="1" dirty="0">
                <a:solidFill>
                  <a:prstClr val="black"/>
                </a:solidFill>
              </a:rPr>
              <a:t>D</a:t>
            </a:r>
            <a:r>
              <a:rPr lang="en-US" sz="1100" i="1" dirty="0" smtClean="0">
                <a:solidFill>
                  <a:prstClr val="black"/>
                </a:solidFill>
              </a:rPr>
              <a:t>ate </a:t>
            </a:r>
            <a:r>
              <a:rPr lang="en-US" sz="1100" dirty="0" smtClean="0">
                <a:solidFill>
                  <a:prstClr val="black"/>
                </a:solidFill>
              </a:rPr>
              <a:t>must be a future date (e.g. 4/18/18 or later).</a:t>
            </a:r>
            <a:endParaRPr lang="en-US" sz="1100" dirty="0">
              <a:solidFill>
                <a:prstClr val="black"/>
              </a:solidFill>
            </a:endParaRPr>
          </a:p>
        </p:txBody>
      </p:sp>
      <p:sp>
        <p:nvSpPr>
          <p:cNvPr id="5" name="Slide Number Placeholder 4"/>
          <p:cNvSpPr>
            <a:spLocks noGrp="1"/>
          </p:cNvSpPr>
          <p:nvPr>
            <p:ph type="sldNum" sz="quarter" idx="10"/>
          </p:nvPr>
        </p:nvSpPr>
        <p:spPr/>
        <p:txBody>
          <a:bodyPr/>
          <a:lstStyle/>
          <a:p>
            <a:fld id="{3F8D7C79-9F0D-45BA-8AA8-25F5A89F7A3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758243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12648" y="1600199"/>
            <a:ext cx="8153400" cy="5013325"/>
          </a:xfrm>
        </p:spPr>
        <p:txBody>
          <a:bodyPr>
            <a:normAutofit lnSpcReduction="10000"/>
          </a:bodyPr>
          <a:lstStyle/>
          <a:p>
            <a:r>
              <a:rPr lang="en-US" dirty="0" smtClean="0"/>
              <a:t>Part One:</a:t>
            </a:r>
          </a:p>
          <a:p>
            <a:pPr lvl="1"/>
            <a:r>
              <a:rPr lang="en-US" dirty="0" smtClean="0"/>
              <a:t>Sharing Data </a:t>
            </a:r>
            <a:r>
              <a:rPr lang="en-US" dirty="0" smtClean="0"/>
              <a:t>Overview</a:t>
            </a:r>
          </a:p>
          <a:p>
            <a:pPr lvl="1"/>
            <a:r>
              <a:rPr lang="en-US" dirty="0"/>
              <a:t>Outreach Forms Overview</a:t>
            </a:r>
          </a:p>
          <a:p>
            <a:pPr lvl="1"/>
            <a:r>
              <a:rPr lang="en-US" dirty="0" smtClean="0"/>
              <a:t>STARS </a:t>
            </a:r>
            <a:r>
              <a:rPr lang="en-US" dirty="0" smtClean="0"/>
              <a:t>Forms Demonstration: </a:t>
            </a:r>
          </a:p>
          <a:p>
            <a:pPr lvl="2"/>
            <a:r>
              <a:rPr lang="en-US" dirty="0" smtClean="0"/>
              <a:t>Group Outreach and Education (GOE) form</a:t>
            </a:r>
          </a:p>
          <a:p>
            <a:pPr lvl="2"/>
            <a:r>
              <a:rPr lang="en-US" dirty="0" smtClean="0"/>
              <a:t>Media Outreach and Education (MOE) form</a:t>
            </a:r>
          </a:p>
          <a:p>
            <a:r>
              <a:rPr lang="en-US" dirty="0" smtClean="0"/>
              <a:t>Part Two: </a:t>
            </a:r>
          </a:p>
          <a:p>
            <a:pPr lvl="1"/>
            <a:r>
              <a:rPr lang="en-US" dirty="0" smtClean="0"/>
              <a:t>Data </a:t>
            </a:r>
            <a:r>
              <a:rPr lang="en-US" dirty="0" smtClean="0"/>
              <a:t>Transfer from NPR</a:t>
            </a:r>
          </a:p>
          <a:p>
            <a:pPr lvl="1"/>
            <a:r>
              <a:rPr lang="en-US" dirty="0"/>
              <a:t>STARS </a:t>
            </a:r>
            <a:r>
              <a:rPr lang="en-US" dirty="0" smtClean="0"/>
              <a:t>Access</a:t>
            </a:r>
            <a:endParaRPr lang="en-US" dirty="0"/>
          </a:p>
          <a:p>
            <a:pPr lvl="1"/>
            <a:r>
              <a:rPr lang="en-US" dirty="0" smtClean="0"/>
              <a:t>STARS </a:t>
            </a:r>
            <a:r>
              <a:rPr lang="en-US" dirty="0"/>
              <a:t>Resources, Training, and Support</a:t>
            </a:r>
          </a:p>
          <a:p>
            <a:pPr lvl="1"/>
            <a:r>
              <a:rPr lang="en-US" dirty="0" smtClean="0"/>
              <a:t>Questions</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t>2</a:t>
            </a:fld>
            <a:endParaRPr lang="en-US" dirty="0"/>
          </a:p>
        </p:txBody>
      </p:sp>
    </p:spTree>
    <p:extLst>
      <p:ext uri="{BB962C8B-B14F-4D97-AF65-F5344CB8AC3E}">
        <p14:creationId xmlns:p14="http://schemas.microsoft.com/office/powerpoint/2010/main" val="1397962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Intended Audience</a:t>
            </a:r>
            <a:endParaRPr lang="en-US" dirty="0"/>
          </a:p>
        </p:txBody>
      </p:sp>
      <p:sp>
        <p:nvSpPr>
          <p:cNvPr id="3" name="Content Placeholder 2"/>
          <p:cNvSpPr>
            <a:spLocks noGrp="1"/>
          </p:cNvSpPr>
          <p:nvPr>
            <p:ph idx="1"/>
          </p:nvPr>
        </p:nvSpPr>
        <p:spPr/>
        <p:txBody>
          <a:bodyPr/>
          <a:lstStyle/>
          <a:p>
            <a:r>
              <a:rPr lang="en-US" sz="2800" dirty="0" smtClean="0"/>
              <a:t>Split Intended Audience and Target Beneficiary Group in two boxes</a:t>
            </a:r>
          </a:p>
          <a:p>
            <a:r>
              <a:rPr lang="en-US" sz="2800" dirty="0" smtClean="0"/>
              <a:t>Required field, must select one (can multi-select)</a:t>
            </a:r>
          </a:p>
        </p:txBody>
      </p:sp>
      <p:sp>
        <p:nvSpPr>
          <p:cNvPr id="5" name="Slide Number Placeholder 4"/>
          <p:cNvSpPr>
            <a:spLocks noGrp="1"/>
          </p:cNvSpPr>
          <p:nvPr>
            <p:ph type="sldNum" sz="quarter" idx="10"/>
          </p:nvPr>
        </p:nvSpPr>
        <p:spPr/>
        <p:txBody>
          <a:bodyPr/>
          <a:lstStyle/>
          <a:p>
            <a:pPr>
              <a:defRPr/>
            </a:pPr>
            <a:fld id="{3F8D7C79-9F0D-45BA-8AA8-25F5A89F7A34}" type="slidenum">
              <a:rPr lang="en-US" smtClean="0">
                <a:solidFill>
                  <a:prstClr val="black"/>
                </a:solidFill>
              </a:rPr>
              <a:pPr>
                <a:defRPr/>
              </a:pPr>
              <a:t>20</a:t>
            </a:fld>
            <a:endParaRPr lang="en-US" dirty="0">
              <a:solidFill>
                <a:prstClr val="black"/>
              </a:solidFill>
            </a:endParaRPr>
          </a:p>
        </p:txBody>
      </p:sp>
      <p:pic>
        <p:nvPicPr>
          <p:cNvPr id="7" name="Picture 6"/>
          <p:cNvPicPr>
            <a:picLocks noChangeAspect="1"/>
          </p:cNvPicPr>
          <p:nvPr/>
        </p:nvPicPr>
        <p:blipFill rotWithShape="1">
          <a:blip r:embed="rId3"/>
          <a:srcRect r="1251" b="57117"/>
          <a:stretch/>
        </p:blipFill>
        <p:spPr>
          <a:xfrm>
            <a:off x="565355" y="3844271"/>
            <a:ext cx="7859713" cy="1932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6474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Beneficiary Group</a:t>
            </a:r>
            <a:endParaRPr lang="en-US" dirty="0"/>
          </a:p>
        </p:txBody>
      </p:sp>
      <p:sp>
        <p:nvSpPr>
          <p:cNvPr id="3" name="Content Placeholder 2"/>
          <p:cNvSpPr>
            <a:spLocks noGrp="1"/>
          </p:cNvSpPr>
          <p:nvPr>
            <p:ph idx="1"/>
          </p:nvPr>
        </p:nvSpPr>
        <p:spPr/>
        <p:txBody>
          <a:bodyPr/>
          <a:lstStyle/>
          <a:p>
            <a:r>
              <a:rPr lang="en-US" sz="2800" dirty="0" smtClean="0"/>
              <a:t>Consolidated Target Beneficiary Group options to mirror other ACL system fields</a:t>
            </a:r>
          </a:p>
          <a:p>
            <a:r>
              <a:rPr lang="en-US" sz="2800" dirty="0"/>
              <a:t>Required field, must select one (can multi-select)</a:t>
            </a:r>
          </a:p>
          <a:p>
            <a:pPr marL="0" indent="0">
              <a:buNone/>
            </a:pPr>
            <a:endParaRPr lang="en-US" dirty="0"/>
          </a:p>
        </p:txBody>
      </p:sp>
      <p:sp>
        <p:nvSpPr>
          <p:cNvPr id="5" name="Slide Number Placeholder 4"/>
          <p:cNvSpPr>
            <a:spLocks noGrp="1"/>
          </p:cNvSpPr>
          <p:nvPr>
            <p:ph type="sldNum" sz="quarter" idx="10"/>
          </p:nvPr>
        </p:nvSpPr>
        <p:spPr/>
        <p:txBody>
          <a:bodyPr/>
          <a:lstStyle/>
          <a:p>
            <a:pPr>
              <a:defRPr/>
            </a:pPr>
            <a:fld id="{3F8D7C79-9F0D-45BA-8AA8-25F5A89F7A34}" type="slidenum">
              <a:rPr lang="en-US" smtClean="0">
                <a:solidFill>
                  <a:prstClr val="black"/>
                </a:solidFill>
              </a:rPr>
              <a:pPr>
                <a:defRPr/>
              </a:pPr>
              <a:t>21</a:t>
            </a:fld>
            <a:endParaRPr lang="en-US" dirty="0">
              <a:solidFill>
                <a:prstClr val="black"/>
              </a:solidFill>
            </a:endParaRPr>
          </a:p>
        </p:txBody>
      </p:sp>
      <p:pic>
        <p:nvPicPr>
          <p:cNvPr id="6" name="Picture 5"/>
          <p:cNvPicPr>
            <a:picLocks noChangeAspect="1"/>
          </p:cNvPicPr>
          <p:nvPr/>
        </p:nvPicPr>
        <p:blipFill rotWithShape="1">
          <a:blip r:embed="rId3"/>
          <a:srcRect t="42923"/>
          <a:stretch/>
        </p:blipFill>
        <p:spPr>
          <a:xfrm>
            <a:off x="457200" y="3753145"/>
            <a:ext cx="8054298" cy="26063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4466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Discussed</a:t>
            </a:r>
            <a:endParaRPr lang="en-US" dirty="0"/>
          </a:p>
        </p:txBody>
      </p:sp>
      <p:sp>
        <p:nvSpPr>
          <p:cNvPr id="3" name="Content Placeholder 2"/>
          <p:cNvSpPr>
            <a:spLocks noGrp="1"/>
          </p:cNvSpPr>
          <p:nvPr>
            <p:ph idx="1"/>
          </p:nvPr>
        </p:nvSpPr>
        <p:spPr/>
        <p:txBody>
          <a:bodyPr/>
          <a:lstStyle/>
          <a:p>
            <a:r>
              <a:rPr lang="en-US" sz="2800" dirty="0"/>
              <a:t>Required field, must select one (can multi-select</a:t>
            </a:r>
            <a:r>
              <a:rPr lang="en-US" sz="2800" dirty="0" smtClean="0"/>
              <a:t>)</a:t>
            </a:r>
            <a:endParaRPr lang="en-US" sz="2800"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22</a:t>
            </a:fld>
            <a:endParaRPr lang="en-US" dirty="0">
              <a:solidFill>
                <a:prstClr val="black"/>
              </a:solidFill>
            </a:endParaRPr>
          </a:p>
        </p:txBody>
      </p:sp>
      <p:grpSp>
        <p:nvGrpSpPr>
          <p:cNvPr id="7" name="Group 6"/>
          <p:cNvGrpSpPr/>
          <p:nvPr/>
        </p:nvGrpSpPr>
        <p:grpSpPr>
          <a:xfrm>
            <a:off x="1040252" y="2918013"/>
            <a:ext cx="7063495" cy="3268475"/>
            <a:chOff x="1032503" y="3349302"/>
            <a:chExt cx="7063495" cy="3268475"/>
          </a:xfrm>
        </p:grpSpPr>
        <p:pic>
          <p:nvPicPr>
            <p:cNvPr id="5" name="Picture 4"/>
            <p:cNvPicPr>
              <a:picLocks noChangeAspect="1"/>
            </p:cNvPicPr>
            <p:nvPr/>
          </p:nvPicPr>
          <p:blipFill>
            <a:blip r:embed="rId3"/>
            <a:stretch>
              <a:fillRect/>
            </a:stretch>
          </p:blipFill>
          <p:spPr>
            <a:xfrm>
              <a:off x="1048001" y="3349302"/>
              <a:ext cx="7047997" cy="277686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1032503" y="6032421"/>
              <a:ext cx="6825138" cy="585356"/>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585112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Part Two</a:t>
            </a:r>
            <a:endParaRPr lang="en-US" dirty="0"/>
          </a:p>
        </p:txBody>
      </p:sp>
      <p:sp>
        <p:nvSpPr>
          <p:cNvPr id="6" name="Text Placeholder 5"/>
          <p:cNvSpPr>
            <a:spLocks noGrp="1"/>
          </p:cNvSpPr>
          <p:nvPr>
            <p:ph type="body" idx="1"/>
          </p:nvPr>
        </p:nvSpPr>
        <p:spPr/>
        <p:txBody>
          <a:bodyPr/>
          <a:lstStyle/>
          <a:p>
            <a:r>
              <a:rPr lang="en-US" dirty="0" smtClean="0"/>
              <a:t>NPR Data </a:t>
            </a:r>
            <a:r>
              <a:rPr lang="en-US" dirty="0"/>
              <a:t>T</a:t>
            </a:r>
            <a:r>
              <a:rPr lang="en-US" dirty="0" smtClean="0"/>
              <a:t>ransfer, STARS Access, STARS Resources and Support, Q&amp;A</a:t>
            </a:r>
            <a:endParaRPr lang="en-US"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905095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b="1" dirty="0" smtClean="0"/>
              <a:t>Move your mouse around the bottom of your screen to activate chat. </a:t>
            </a:r>
            <a:r>
              <a:rPr lang="en-US" dirty="0" smtClean="0"/>
              <a:t>Click the blue chat bubble at the bottom of your screen.</a:t>
            </a:r>
            <a:endParaRPr lang="en-US" dirty="0"/>
          </a:p>
        </p:txBody>
      </p:sp>
      <p:sp>
        <p:nvSpPr>
          <p:cNvPr id="5" name="Title 4"/>
          <p:cNvSpPr>
            <a:spLocks noGrp="1"/>
          </p:cNvSpPr>
          <p:nvPr>
            <p:ph type="title"/>
          </p:nvPr>
        </p:nvSpPr>
        <p:spPr/>
        <p:txBody>
          <a:bodyPr/>
          <a:lstStyle/>
          <a:p>
            <a:r>
              <a:rPr lang="en-US" dirty="0" smtClean="0"/>
              <a:t>Have </a:t>
            </a:r>
            <a:r>
              <a:rPr lang="en-US" dirty="0" smtClean="0"/>
              <a:t>Questions about Part One?</a:t>
            </a:r>
            <a:endParaRPr lang="en-US" dirty="0"/>
          </a:p>
        </p:txBody>
      </p:sp>
      <p:sp>
        <p:nvSpPr>
          <p:cNvPr id="3" name="Slide Number Placeholder 2"/>
          <p:cNvSpPr>
            <a:spLocks noGrp="1"/>
          </p:cNvSpPr>
          <p:nvPr>
            <p:ph type="sldNum" sz="quarter" idx="11"/>
          </p:nvPr>
        </p:nvSpPr>
        <p:spPr/>
        <p:txBody>
          <a:bodyPr>
            <a:normAutofit/>
          </a:bodyPr>
          <a:lstStyle/>
          <a:p>
            <a:fld id="{A162D542-39A4-4598-BEB9-D1267FDA8501}" type="slidenum">
              <a:rPr lang="en-US" smtClean="0"/>
              <a:pPr/>
              <a:t>24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732" y="4227787"/>
            <a:ext cx="7359968" cy="1513618"/>
          </a:xfrm>
          <a:prstGeom prst="rect">
            <a:avLst/>
          </a:prstGeom>
        </p:spPr>
      </p:pic>
      <p:sp>
        <p:nvSpPr>
          <p:cNvPr id="2" name="Oval 1"/>
          <p:cNvSpPr/>
          <p:nvPr/>
        </p:nvSpPr>
        <p:spPr>
          <a:xfrm>
            <a:off x="3785616" y="4166139"/>
            <a:ext cx="1600200" cy="1600200"/>
          </a:xfrm>
          <a:prstGeom prst="ellipse">
            <a:avLst/>
          </a:prstGeom>
          <a:noFill/>
          <a:ln w="444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Up Arrow 3"/>
          <p:cNvSpPr/>
          <p:nvPr/>
        </p:nvSpPr>
        <p:spPr>
          <a:xfrm>
            <a:off x="4343400" y="5782628"/>
            <a:ext cx="484632" cy="978408"/>
          </a:xfrm>
          <a:prstGeom prst="upArrow">
            <a:avLst/>
          </a:prstGeom>
          <a:solidFill>
            <a:schemeClr val="accent2"/>
          </a:solidFill>
          <a:ln w="349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380540" y="458569"/>
            <a:ext cx="8410352" cy="369332"/>
          </a:xfrm>
          <a:prstGeom prst="rect">
            <a:avLst/>
          </a:prstGeom>
        </p:spPr>
        <p:txBody>
          <a:bodyPr wrap="square">
            <a:spAutoFit/>
          </a:bodyPr>
          <a:lstStyle/>
          <a:p>
            <a:pPr algn="ctr">
              <a:defRPr/>
            </a:pPr>
            <a:r>
              <a:rPr lang="en-US" i="1" dirty="0">
                <a:solidFill>
                  <a:srgbClr val="595959"/>
                </a:solidFill>
              </a:rPr>
              <a:t>Today’s webinar </a:t>
            </a:r>
            <a:r>
              <a:rPr lang="en-US" i="1">
                <a:solidFill>
                  <a:srgbClr val="595959"/>
                </a:solidFill>
              </a:rPr>
              <a:t>materials </a:t>
            </a:r>
            <a:r>
              <a:rPr lang="en-US" i="1" smtClean="0">
                <a:solidFill>
                  <a:srgbClr val="595959"/>
                </a:solidFill>
              </a:rPr>
              <a:t>are </a:t>
            </a:r>
            <a:r>
              <a:rPr lang="en-US" i="1" dirty="0">
                <a:solidFill>
                  <a:srgbClr val="595959"/>
                </a:solidFill>
              </a:rPr>
              <a:t>posted at </a:t>
            </a:r>
            <a:r>
              <a:rPr lang="en-US" b="1" i="1" dirty="0">
                <a:solidFill>
                  <a:srgbClr val="0033CC"/>
                </a:solidFill>
              </a:rPr>
              <a:t>https://stars.entellitrak.com </a:t>
            </a:r>
          </a:p>
        </p:txBody>
      </p:sp>
    </p:spTree>
    <p:extLst>
      <p:ext uri="{BB962C8B-B14F-4D97-AF65-F5344CB8AC3E}">
        <p14:creationId xmlns:p14="http://schemas.microsoft.com/office/powerpoint/2010/main" val="3481970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Transfer from NPR</a:t>
            </a:r>
            <a:endParaRPr lang="en-US" dirty="0"/>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0"/>
          </p:nvPr>
        </p:nvSpPr>
        <p:spPr/>
        <p:txBody>
          <a:bodyPr/>
          <a:lstStyle/>
          <a:p>
            <a:fld id="{3F8D7C79-9F0D-45BA-8AA8-25F5A89F7A34}"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767252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NPR Data </a:t>
            </a:r>
            <a:r>
              <a:rPr lang="en-US" dirty="0" smtClean="0"/>
              <a:t>Transfer </a:t>
            </a:r>
            <a:r>
              <a:rPr lang="en-US" dirty="0" smtClean="0"/>
              <a:t>into STARS</a:t>
            </a:r>
            <a:endParaRPr lang="en-US" dirty="0"/>
          </a:p>
        </p:txBody>
      </p:sp>
      <p:sp>
        <p:nvSpPr>
          <p:cNvPr id="5" name="Content Placeholder 4"/>
          <p:cNvSpPr>
            <a:spLocks noGrp="1"/>
          </p:cNvSpPr>
          <p:nvPr>
            <p:ph idx="1"/>
          </p:nvPr>
        </p:nvSpPr>
        <p:spPr/>
        <p:txBody>
          <a:bodyPr/>
          <a:lstStyle/>
          <a:p>
            <a:r>
              <a:rPr lang="en-US" sz="2800" dirty="0" smtClean="0"/>
              <a:t>All direct entry states have now transitioned into STARS, and NPR is read-only</a:t>
            </a:r>
          </a:p>
          <a:p>
            <a:r>
              <a:rPr lang="en-US" sz="2800" dirty="0" smtClean="0"/>
              <a:t>NPR </a:t>
            </a:r>
            <a:r>
              <a:rPr lang="en-US" sz="2800" dirty="0" smtClean="0"/>
              <a:t>data will be transferred to STARS in November </a:t>
            </a:r>
          </a:p>
          <a:p>
            <a:r>
              <a:rPr lang="en-US" sz="2800" dirty="0" smtClean="0"/>
              <a:t>NPR goes away November 30</a:t>
            </a:r>
            <a:r>
              <a:rPr lang="en-US" sz="2800" baseline="30000" dirty="0" smtClean="0"/>
              <a:t>th</a:t>
            </a:r>
            <a:endParaRPr lang="en-US" dirty="0" smtClean="0"/>
          </a:p>
        </p:txBody>
      </p:sp>
      <p:sp>
        <p:nvSpPr>
          <p:cNvPr id="2" name="Slide Number Placeholder 1"/>
          <p:cNvSpPr>
            <a:spLocks noGrp="1"/>
          </p:cNvSpPr>
          <p:nvPr>
            <p:ph type="sldNum" sz="quarter" idx="10"/>
          </p:nvPr>
        </p:nvSpPr>
        <p:spPr/>
        <p:txBody>
          <a:bodyPr/>
          <a:lstStyle/>
          <a:p>
            <a:pPr>
              <a:defRPr/>
            </a:pPr>
            <a:fld id="{3F8D7C79-9F0D-45BA-8AA8-25F5A89F7A34}"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73791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NPR Data in STARS</a:t>
            </a:r>
            <a:endParaRPr lang="en-US" dirty="0"/>
          </a:p>
        </p:txBody>
      </p:sp>
      <p:sp>
        <p:nvSpPr>
          <p:cNvPr id="3" name="Content Placeholder 2"/>
          <p:cNvSpPr>
            <a:spLocks noGrp="1"/>
          </p:cNvSpPr>
          <p:nvPr>
            <p:ph idx="1"/>
          </p:nvPr>
        </p:nvSpPr>
        <p:spPr/>
        <p:txBody>
          <a:bodyPr/>
          <a:lstStyle/>
          <a:p>
            <a:r>
              <a:rPr lang="en-US" dirty="0" smtClean="0"/>
              <a:t>NPR data will be moved to the </a:t>
            </a:r>
            <a:r>
              <a:rPr lang="en-US" u="sng" dirty="0" smtClean="0"/>
              <a:t>state</a:t>
            </a:r>
            <a:r>
              <a:rPr lang="en-US" dirty="0" smtClean="0"/>
              <a:t> level in STARS</a:t>
            </a:r>
          </a:p>
          <a:p>
            <a:pPr lvl="1"/>
            <a:r>
              <a:rPr lang="en-US" sz="2400" dirty="0" smtClean="0"/>
              <a:t>Only State-level users will be able to see and search this data</a:t>
            </a:r>
          </a:p>
          <a:p>
            <a:r>
              <a:rPr lang="en-US" dirty="0" smtClean="0"/>
              <a:t>Individual forms can be reassigned to STARS team members and sites by state level staff, BAH, or ACL if needed</a:t>
            </a:r>
          </a:p>
          <a:p>
            <a:r>
              <a:rPr lang="en-US" dirty="0" smtClean="0"/>
              <a:t>Counselor field on NPR transferred data will be blank in STARS</a:t>
            </a:r>
          </a:p>
          <a:p>
            <a:pPr lvl="1"/>
            <a:r>
              <a:rPr lang="en-US" sz="2400" dirty="0" smtClean="0"/>
              <a:t>Counselor information will be saved in the 4</a:t>
            </a:r>
            <a:r>
              <a:rPr lang="en-US" sz="2400" baseline="30000" dirty="0" smtClean="0"/>
              <a:t>th</a:t>
            </a:r>
            <a:r>
              <a:rPr lang="en-US" sz="2400" dirty="0" smtClean="0"/>
              <a:t> SUF in the transfer</a:t>
            </a:r>
          </a:p>
          <a:p>
            <a:pPr lvl="1"/>
            <a:r>
              <a:rPr lang="en-US" sz="2400" dirty="0" smtClean="0"/>
              <a:t>Agency name will be saved to the 5</a:t>
            </a:r>
            <a:r>
              <a:rPr lang="en-US" sz="2400" baseline="30000" dirty="0" smtClean="0"/>
              <a:t>th</a:t>
            </a:r>
            <a:r>
              <a:rPr lang="en-US" sz="2400" dirty="0" smtClean="0"/>
              <a:t> SUF</a:t>
            </a:r>
          </a:p>
          <a:p>
            <a:pPr lvl="1"/>
            <a:endParaRPr lang="en-US" sz="2000" dirty="0"/>
          </a:p>
        </p:txBody>
      </p:sp>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078391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lstStyle/>
          <a:p>
            <a:r>
              <a:rPr lang="en-US" dirty="0" smtClean="0"/>
              <a:t>STARS Access</a:t>
            </a:r>
            <a:endParaRPr lang="en-US" dirty="0"/>
          </a:p>
        </p:txBody>
      </p:sp>
      <p:sp>
        <p:nvSpPr>
          <p:cNvPr id="3" name="Slide Number Placeholder 2"/>
          <p:cNvSpPr>
            <a:spLocks noGrp="1"/>
          </p:cNvSpPr>
          <p:nvPr>
            <p:ph type="sldNum" sz="quarter" idx="11"/>
          </p:nvPr>
        </p:nvSpPr>
        <p:spPr/>
        <p:txBody>
          <a:bodyPr>
            <a:normAutofit/>
          </a:bodyPr>
          <a:lstStyle/>
          <a:p>
            <a:fld id="{A162D542-39A4-4598-BEB9-D1267FDA8501}" type="slidenum">
              <a:rPr lang="en-US" smtClean="0"/>
              <a:t>28</a:t>
            </a:fld>
            <a:endParaRPr lang="en-US" dirty="0"/>
          </a:p>
        </p:txBody>
      </p:sp>
    </p:spTree>
    <p:extLst>
      <p:ext uri="{BB962C8B-B14F-4D97-AF65-F5344CB8AC3E}">
        <p14:creationId xmlns:p14="http://schemas.microsoft.com/office/powerpoint/2010/main" val="2506587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STARS User Essentials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pPr/>
              <a:t>29</a:t>
            </a:fld>
            <a:endParaRPr lang="en-US" dirty="0"/>
          </a:p>
        </p:txBody>
      </p:sp>
      <p:graphicFrame>
        <p:nvGraphicFramePr>
          <p:cNvPr id="6" name="Content Placeholder 5"/>
          <p:cNvGraphicFramePr>
            <a:graphicFrameLocks noGrp="1"/>
          </p:cNvGraphicFramePr>
          <p:nvPr>
            <p:ph sz="quarter" idx="1"/>
            <p:extLst/>
          </p:nvPr>
        </p:nvGraphicFramePr>
        <p:xfrm>
          <a:off x="76200" y="1236921"/>
          <a:ext cx="8915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104900" y="5181600"/>
            <a:ext cx="6858000" cy="707886"/>
          </a:xfrm>
          <a:prstGeom prst="rect">
            <a:avLst/>
          </a:prstGeom>
          <a:noFill/>
          <a:ln w="19050">
            <a:solidFill>
              <a:srgbClr val="5B9BD5">
                <a:shade val="50000"/>
              </a:srgbClr>
            </a:solidFill>
          </a:ln>
        </p:spPr>
        <p:txBody>
          <a:bodyPr wrap="square" rtlCol="0">
            <a:spAutoFit/>
          </a:bodyPr>
          <a:lstStyle/>
          <a:p>
            <a:pPr algn="ctr"/>
            <a:r>
              <a:rPr lang="en-US" sz="2000" dirty="0">
                <a:solidFill>
                  <a:srgbClr val="595959"/>
                </a:solidFill>
              </a:rPr>
              <a:t>Team member creation is the only kind of data entry allowed </a:t>
            </a:r>
            <a:endParaRPr lang="en-US" sz="2000" dirty="0" smtClean="0">
              <a:solidFill>
                <a:srgbClr val="595959"/>
              </a:solidFill>
            </a:endParaRPr>
          </a:p>
          <a:p>
            <a:pPr algn="ctr"/>
            <a:r>
              <a:rPr lang="en-US" sz="2000" dirty="0" smtClean="0">
                <a:solidFill>
                  <a:srgbClr val="595959"/>
                </a:solidFill>
              </a:rPr>
              <a:t>in </a:t>
            </a:r>
            <a:r>
              <a:rPr lang="en-US" sz="2000" dirty="0">
                <a:solidFill>
                  <a:srgbClr val="595959"/>
                </a:solidFill>
              </a:rPr>
              <a:t>advance of the STARS start date for your group. </a:t>
            </a:r>
          </a:p>
        </p:txBody>
      </p:sp>
    </p:spTree>
    <p:extLst>
      <p:ext uri="{BB962C8B-B14F-4D97-AF65-F5344CB8AC3E}">
        <p14:creationId xmlns:p14="http://schemas.microsoft.com/office/powerpoint/2010/main" val="214390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Overview and Demonstration</a:t>
            </a:r>
            <a:br>
              <a:rPr lang="en-US" dirty="0" smtClean="0"/>
            </a:br>
            <a:r>
              <a:rPr lang="en-US" sz="2400" i="1" dirty="0" smtClean="0"/>
              <a:t>(approximately 45 minutes)</a:t>
            </a:r>
            <a:endParaRPr lang="en-US" sz="2400" i="1" dirty="0"/>
          </a:p>
        </p:txBody>
      </p:sp>
      <p:sp>
        <p:nvSpPr>
          <p:cNvPr id="5" name="Title 4"/>
          <p:cNvSpPr>
            <a:spLocks noGrp="1"/>
          </p:cNvSpPr>
          <p:nvPr>
            <p:ph type="title"/>
          </p:nvPr>
        </p:nvSpPr>
        <p:spPr/>
        <p:txBody>
          <a:bodyPr/>
          <a:lstStyle/>
          <a:p>
            <a:r>
              <a:rPr lang="en-US" dirty="0" smtClean="0"/>
              <a:t>Part One</a:t>
            </a:r>
            <a:endParaRPr lang="en-US" dirty="0"/>
          </a:p>
        </p:txBody>
      </p:sp>
      <p:sp>
        <p:nvSpPr>
          <p:cNvPr id="3" name="Slide Number Placeholder 2"/>
          <p:cNvSpPr>
            <a:spLocks noGrp="1"/>
          </p:cNvSpPr>
          <p:nvPr>
            <p:ph type="sldNum" sz="quarter" idx="11"/>
          </p:nvPr>
        </p:nvSpPr>
        <p:spPr/>
        <p:txBody>
          <a:bodyPr>
            <a:normAutofit/>
          </a:bodyPr>
          <a:lstStyle/>
          <a:p>
            <a:fld id="{A162D542-39A4-4598-BEB9-D1267FDA8501}" type="slidenum">
              <a:rPr lang="en-US" smtClean="0"/>
              <a:t>3</a:t>
            </a:fld>
            <a:endParaRPr lang="en-US" dirty="0"/>
          </a:p>
        </p:txBody>
      </p:sp>
    </p:spTree>
    <p:extLst>
      <p:ext uri="{BB962C8B-B14F-4D97-AF65-F5344CB8AC3E}">
        <p14:creationId xmlns:p14="http://schemas.microsoft.com/office/powerpoint/2010/main" val="4094801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Credentials email</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pPr/>
              <a:t>30</a:t>
            </a:fld>
            <a:endParaRPr lang="en-US" dirty="0"/>
          </a:p>
        </p:txBody>
      </p:sp>
      <p:pic>
        <p:nvPicPr>
          <p:cNvPr id="5" name="Picture 4"/>
          <p:cNvPicPr/>
          <p:nvPr/>
        </p:nvPicPr>
        <p:blipFill rotWithShape="1">
          <a:blip r:embed="rId3"/>
          <a:srcRect t="19487" r="4033" b="24851"/>
          <a:stretch/>
        </p:blipFill>
        <p:spPr bwMode="auto">
          <a:xfrm>
            <a:off x="0" y="1272222"/>
            <a:ext cx="9144000" cy="32004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127" t="41025" r="61282" b="46052"/>
          <a:stretch/>
        </p:blipFill>
        <p:spPr bwMode="auto">
          <a:xfrm>
            <a:off x="1676400" y="4724400"/>
            <a:ext cx="6553200" cy="1371600"/>
          </a:xfrm>
          <a:prstGeom prst="rect">
            <a:avLst/>
          </a:prstGeom>
          <a:ln w="25400">
            <a:solidFill>
              <a:schemeClr val="accent2"/>
            </a:solidFill>
          </a:ln>
          <a:extLst>
            <a:ext uri="{53640926-AAD7-44D8-BBD7-CCE9431645EC}">
              <a14:shadowObscured xmlns:a14="http://schemas.microsoft.com/office/drawing/2010/main"/>
            </a:ext>
          </a:extLst>
        </p:spPr>
      </p:pic>
      <p:sp>
        <p:nvSpPr>
          <p:cNvPr id="7" name="Bent-Up Arrow 6"/>
          <p:cNvSpPr/>
          <p:nvPr/>
        </p:nvSpPr>
        <p:spPr>
          <a:xfrm rot="5400000">
            <a:off x="-368340" y="3975060"/>
            <a:ext cx="2647950" cy="1136730"/>
          </a:xfrm>
          <a:prstGeom prst="bentUpArrow">
            <a:avLst>
              <a:gd name="adj1" fmla="val 2717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90646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Password Email (possibility A)</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fld id="{A162D542-39A4-4598-BEB9-D1267FDA8501}" type="slidenum">
              <a:rPr lang="en-US" smtClean="0"/>
              <a:pPr/>
              <a:t>31</a:t>
            </a:fld>
            <a:endParaRPr lang="en-US" dirty="0"/>
          </a:p>
        </p:txBody>
      </p:sp>
      <p:pic>
        <p:nvPicPr>
          <p:cNvPr id="9" name="Picture 8"/>
          <p:cNvPicPr/>
          <p:nvPr/>
        </p:nvPicPr>
        <p:blipFill rotWithShape="1">
          <a:blip r:embed="rId3"/>
          <a:srcRect l="513" t="30359" r="25641" b="31077"/>
          <a:stretch/>
        </p:blipFill>
        <p:spPr bwMode="auto">
          <a:xfrm>
            <a:off x="4823" y="1611630"/>
            <a:ext cx="9144000" cy="298450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0" y="2667000"/>
            <a:ext cx="9067800" cy="762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Bent-Up Arrow 9"/>
          <p:cNvSpPr/>
          <p:nvPr/>
        </p:nvSpPr>
        <p:spPr>
          <a:xfrm rot="5400000">
            <a:off x="-819986" y="4218119"/>
            <a:ext cx="2348298" cy="708328"/>
          </a:xfrm>
          <a:prstGeom prst="bentUpArrow">
            <a:avLst>
              <a:gd name="adj1" fmla="val 2717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p:nvPr/>
        </p:nvPicPr>
        <p:blipFill rotWithShape="1">
          <a:blip r:embed="rId3"/>
          <a:srcRect l="770" t="38974" r="47051" b="51590"/>
          <a:stretch/>
        </p:blipFill>
        <p:spPr bwMode="auto">
          <a:xfrm>
            <a:off x="789351" y="4958453"/>
            <a:ext cx="8347897" cy="943497"/>
          </a:xfrm>
          <a:prstGeom prst="rect">
            <a:avLst/>
          </a:prstGeom>
          <a:ln w="44450">
            <a:solidFill>
              <a:schemeClr val="accent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442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Email (possibility B)</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pPr/>
              <a:t>32</a:t>
            </a:fld>
            <a:endParaRPr lang="en-US" dirty="0"/>
          </a:p>
        </p:txBody>
      </p:sp>
      <p:pic>
        <p:nvPicPr>
          <p:cNvPr id="4" name="Picture 3"/>
          <p:cNvPicPr/>
          <p:nvPr/>
        </p:nvPicPr>
        <p:blipFill rotWithShape="1">
          <a:blip r:embed="rId3"/>
          <a:srcRect l="129" t="16411" r="16666" b="32102"/>
          <a:stretch/>
        </p:blipFill>
        <p:spPr bwMode="auto">
          <a:xfrm>
            <a:off x="533400" y="1676400"/>
            <a:ext cx="8153400" cy="320040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126" t="39385" r="62176" b="49948"/>
          <a:stretch/>
        </p:blipFill>
        <p:spPr bwMode="auto">
          <a:xfrm>
            <a:off x="1874520" y="5049041"/>
            <a:ext cx="5943600" cy="1143000"/>
          </a:xfrm>
          <a:prstGeom prst="rect">
            <a:avLst/>
          </a:prstGeom>
          <a:ln w="19050">
            <a:solidFill>
              <a:schemeClr val="accent2"/>
            </a:solidFill>
          </a:ln>
          <a:extLst>
            <a:ext uri="{53640926-AAD7-44D8-BBD7-CCE9431645EC}">
              <a14:shadowObscured xmlns:a14="http://schemas.microsoft.com/office/drawing/2010/main"/>
            </a:ext>
          </a:extLst>
        </p:spPr>
      </p:pic>
      <p:sp>
        <p:nvSpPr>
          <p:cNvPr id="6" name="Bent-Up Arrow 5"/>
          <p:cNvSpPr/>
          <p:nvPr/>
        </p:nvSpPr>
        <p:spPr>
          <a:xfrm rot="5400000">
            <a:off x="60960" y="4639808"/>
            <a:ext cx="2286000"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820404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normAutofit/>
          </a:bodyPr>
          <a:lstStyle/>
          <a:p>
            <a:r>
              <a:rPr lang="en-US" sz="3600" dirty="0" smtClean="0"/>
              <a:t>STARS Resources, Training, and Support</a:t>
            </a:r>
            <a:endParaRPr lang="en-US" sz="3600" i="1" dirty="0"/>
          </a:p>
        </p:txBody>
      </p:sp>
      <p:sp>
        <p:nvSpPr>
          <p:cNvPr id="3" name="Slide Number Placeholder 2"/>
          <p:cNvSpPr>
            <a:spLocks noGrp="1"/>
          </p:cNvSpPr>
          <p:nvPr>
            <p:ph type="sldNum" sz="quarter" idx="11"/>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2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2400" b="1" i="0" u="none" strike="noStrike" kern="1200" cap="none" spc="0" normalizeH="0" baseline="0" noProof="0" dirty="0">
              <a:ln>
                <a:noFill/>
              </a:ln>
              <a:solidFill>
                <a:srgbClr val="FFFFFF"/>
              </a:solidFill>
              <a:effectLst/>
              <a:uLnTx/>
              <a:uFillTx/>
              <a:latin typeface="Tw Cen MT"/>
              <a:ea typeface="+mn-ea"/>
              <a:cs typeface="+mn-cs"/>
            </a:endParaRPr>
          </a:p>
        </p:txBody>
      </p:sp>
      <p:graphicFrame>
        <p:nvGraphicFramePr>
          <p:cNvPr id="7" name="Diagram 6"/>
          <p:cNvGraphicFramePr/>
          <p:nvPr>
            <p:extLst/>
          </p:nvPr>
        </p:nvGraphicFramePr>
        <p:xfrm>
          <a:off x="2895600" y="3155615"/>
          <a:ext cx="3727173" cy="2826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6268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45437"/>
            <a:ext cx="8229600" cy="609600"/>
          </a:xfrm>
        </p:spPr>
        <p:txBody>
          <a:bodyPr>
            <a:normAutofit fontScale="90000"/>
          </a:bodyPr>
          <a:lstStyle/>
          <a:p>
            <a:r>
              <a:rPr lang="en-US" dirty="0" smtClean="0"/>
              <a:t>STARS Landing Page</a:t>
            </a:r>
            <a:endParaRPr lang="en-US" dirty="0"/>
          </a:p>
        </p:txBody>
      </p:sp>
      <p:sp>
        <p:nvSpPr>
          <p:cNvPr id="6" name="Content Placeholder 5"/>
          <p:cNvSpPr>
            <a:spLocks noGrp="1"/>
          </p:cNvSpPr>
          <p:nvPr>
            <p:ph idx="1"/>
          </p:nvPr>
        </p:nvSpPr>
        <p:spPr>
          <a:xfrm>
            <a:off x="457200" y="1600200"/>
            <a:ext cx="8229600" cy="5181599"/>
          </a:xfrm>
        </p:spPr>
        <p:txBody>
          <a:bodyPr>
            <a:normAutofit/>
          </a:bodyPr>
          <a:lstStyle/>
          <a:p>
            <a:r>
              <a:rPr lang="en-US" sz="3600" b="1" u="sng" dirty="0" smtClean="0">
                <a:hlinkClick r:id="rId3"/>
              </a:rPr>
              <a:t>https</a:t>
            </a:r>
            <a:r>
              <a:rPr lang="en-US" sz="3600" b="1" u="sng" dirty="0">
                <a:hlinkClick r:id="rId3"/>
              </a:rPr>
              <a:t>://</a:t>
            </a:r>
            <a:r>
              <a:rPr lang="en-US" sz="3600" b="1" u="sng" dirty="0" smtClean="0">
                <a:hlinkClick r:id="rId3"/>
              </a:rPr>
              <a:t>stars.acl.gov</a:t>
            </a:r>
            <a:r>
              <a:rPr lang="en-US" u="sng" dirty="0" smtClean="0"/>
              <a:t/>
            </a:r>
            <a:br>
              <a:rPr lang="en-US" u="sng" dirty="0" smtClean="0"/>
            </a:br>
            <a:r>
              <a:rPr lang="en-US" u="sng" dirty="0" smtClean="0"/>
              <a:t/>
            </a:r>
            <a:br>
              <a:rPr lang="en-US" u="sng" dirty="0" smtClean="0"/>
            </a:br>
            <a:endParaRPr lang="en-US" altLang="en-US" dirty="0" smtClean="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endParaRPr lang="en-US" altLang="en-US" dirty="0" smtClean="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pPr marL="274320">
              <a:spcBef>
                <a:spcPts val="2400"/>
              </a:spcBef>
            </a:pPr>
            <a:r>
              <a:rPr lang="en-US" altLang="en-US" sz="2400" dirty="0" smtClean="0">
                <a:latin typeface="Calibri" panose="020F0502020204030204" pitchFamily="34" charset="0"/>
                <a:ea typeface="MS Mincho" charset="-128"/>
                <a:cs typeface="Calibri" panose="020F0502020204030204" pitchFamily="34" charset="0"/>
              </a:rPr>
              <a:t>Contains link </a:t>
            </a:r>
            <a:r>
              <a:rPr lang="en-US" altLang="en-US" sz="2400" dirty="0">
                <a:latin typeface="Calibri" panose="020F0502020204030204" pitchFamily="34" charset="0"/>
                <a:ea typeface="MS Mincho" charset="-128"/>
                <a:cs typeface="Calibri" panose="020F0502020204030204" pitchFamily="34" charset="0"/>
              </a:rPr>
              <a:t>to </a:t>
            </a:r>
            <a:r>
              <a:rPr lang="en-US" altLang="en-US" sz="2400" dirty="0" smtClean="0">
                <a:latin typeface="Calibri" panose="020F0502020204030204" pitchFamily="34" charset="0"/>
                <a:ea typeface="MS Mincho" charset="-128"/>
                <a:cs typeface="Calibri" panose="020F0502020204030204" pitchFamily="34" charset="0"/>
              </a:rPr>
              <a:t>SHIP TA Center STARS training materials, including webinar PowerPoints, recordings, and job aids (coming later in 2018 - ACL’s </a:t>
            </a:r>
            <a:r>
              <a:rPr lang="en-US" altLang="en-US" sz="2400" dirty="0">
                <a:latin typeface="Calibri" panose="020F0502020204030204" pitchFamily="34" charset="0"/>
                <a:ea typeface="MS Mincho" charset="-128"/>
                <a:cs typeface="Calibri" panose="020F0502020204030204" pitchFamily="34" charset="0"/>
              </a:rPr>
              <a:t>STARS </a:t>
            </a:r>
            <a:r>
              <a:rPr lang="en-US" altLang="en-US" sz="2400" dirty="0" smtClean="0">
                <a:latin typeface="Calibri" panose="020F0502020204030204" pitchFamily="34" charset="0"/>
                <a:ea typeface="MS Mincho" charset="-128"/>
                <a:cs typeface="Calibri" panose="020F0502020204030204" pitchFamily="34" charset="0"/>
              </a:rPr>
              <a:t>manual) </a:t>
            </a:r>
          </a:p>
          <a:p>
            <a:pPr marL="274320">
              <a:spcBef>
                <a:spcPts val="1200"/>
              </a:spcBef>
            </a:pPr>
            <a:r>
              <a:rPr lang="en-US" altLang="en-US" sz="2400" dirty="0" smtClean="0">
                <a:latin typeface="Calibri" panose="020F0502020204030204" pitchFamily="34" charset="0"/>
                <a:ea typeface="MS Mincho" charset="-128"/>
                <a:cs typeface="Calibri" panose="020F0502020204030204" pitchFamily="34" charset="0"/>
              </a:rPr>
              <a:t>Contains link to Booz Allen STARS Help Desk</a:t>
            </a:r>
            <a:endParaRPr lang="en-US" altLang="en-US" sz="2400" dirty="0">
              <a:latin typeface="Arial" panose="020B0604020202020204" pitchFamily="34" charset="0"/>
            </a:endParaRPr>
          </a:p>
          <a:p>
            <a:pPr marL="0" indent="0">
              <a:buNone/>
            </a:pPr>
            <a:endParaRPr lang="en-US" dirty="0"/>
          </a:p>
        </p:txBody>
      </p:sp>
      <p:pic>
        <p:nvPicPr>
          <p:cNvPr id="2049" name="Picture 26"/>
          <p:cNvPicPr>
            <a:picLocks noChangeAspect="1" noChangeArrowheads="1"/>
          </p:cNvPicPr>
          <p:nvPr/>
        </p:nvPicPr>
        <p:blipFill>
          <a:blip r:embed="rId4">
            <a:extLst>
              <a:ext uri="{28A0092B-C50C-407E-A947-70E740481C1C}">
                <a14:useLocalDpi xmlns:a14="http://schemas.microsoft.com/office/drawing/2010/main" val="0"/>
              </a:ext>
            </a:extLst>
          </a:blip>
          <a:srcRect l="513" t="10667" r="2179" b="50974"/>
          <a:stretch>
            <a:fillRect/>
          </a:stretch>
        </p:blipFill>
        <p:spPr bwMode="auto">
          <a:xfrm>
            <a:off x="143019" y="2438400"/>
            <a:ext cx="8966227" cy="2209800"/>
          </a:xfrm>
          <a:prstGeom prst="rect">
            <a:avLst/>
          </a:prstGeom>
          <a:noFill/>
          <a:ln w="15875">
            <a:solidFill>
              <a:srgbClr val="ED7D31"/>
            </a:solidFill>
            <a:miter lim="800000"/>
            <a:headEnd/>
            <a:tailEnd/>
          </a:ln>
          <a:extLst>
            <a:ext uri="{909E8E84-426E-40DD-AFC4-6F175D3DCCD1}">
              <a14:hiddenFill xmlns:a14="http://schemas.microsoft.com/office/drawing/2010/main">
                <a:solidFill>
                  <a:srgbClr val="FFFFFF"/>
                </a:solidFill>
              </a14:hiddenFill>
            </a:ext>
          </a:extLst>
        </p:spPr>
      </p:pic>
      <p:sp>
        <p:nvSpPr>
          <p:cNvPr id="8" name="Curved Left Arrow 7"/>
          <p:cNvSpPr/>
          <p:nvPr/>
        </p:nvSpPr>
        <p:spPr>
          <a:xfrm rot="21166842" flipV="1">
            <a:off x="3791371" y="3869358"/>
            <a:ext cx="1259617" cy="995707"/>
          </a:xfrm>
          <a:prstGeom prst="curvedLeftArrow">
            <a:avLst>
              <a:gd name="adj1" fmla="val 14419"/>
              <a:gd name="adj2" fmla="val 49166"/>
              <a:gd name="adj3" fmla="val 30759"/>
            </a:avLst>
          </a:prstGeom>
          <a:solidFill>
            <a:srgbClr val="5B9BD5"/>
          </a:solidFill>
          <a:ln w="25400" cap="flat" cmpd="sng" algn="ctr">
            <a:solidFill>
              <a:srgbClr val="ED7D3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Tw Cen MT"/>
              <a:ea typeface="+mn-ea"/>
              <a:cs typeface="+mn-cs"/>
            </a:endParaRPr>
          </a:p>
        </p:txBody>
      </p:sp>
      <p:sp>
        <p:nvSpPr>
          <p:cNvPr id="2" name="Slide Number Placeholder 1"/>
          <p:cNvSpPr>
            <a:spLocks noGrp="1"/>
          </p:cNvSpPr>
          <p:nvPr>
            <p:ph type="sldNum" sz="quarter" idx="12"/>
          </p:nvPr>
        </p:nvSpPr>
        <p:spPr/>
        <p:txBody>
          <a:bodyPr>
            <a:normAutofit fontScale="85000" lnSpcReduction="20000"/>
          </a:bodyPr>
          <a:lstStyle/>
          <a:p>
            <a:fld id="{A162D542-39A4-4598-BEB9-D1267FDA8501}" type="slidenum">
              <a:rPr lang="en-US" smtClean="0"/>
              <a:t>34</a:t>
            </a:fld>
            <a:endParaRPr lang="en-US" dirty="0"/>
          </a:p>
        </p:txBody>
      </p:sp>
    </p:spTree>
    <p:extLst>
      <p:ext uri="{BB962C8B-B14F-4D97-AF65-F5344CB8AC3E}">
        <p14:creationId xmlns:p14="http://schemas.microsoft.com/office/powerpoint/2010/main" val="380556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STARS Job Aids</a:t>
            </a:r>
            <a:endParaRPr lang="en-US" dirty="0"/>
          </a:p>
        </p:txBody>
      </p:sp>
      <p:sp>
        <p:nvSpPr>
          <p:cNvPr id="3" name="Content Placeholder 2"/>
          <p:cNvSpPr>
            <a:spLocks noGrp="1"/>
          </p:cNvSpPr>
          <p:nvPr>
            <p:ph idx="1"/>
          </p:nvPr>
        </p:nvSpPr>
        <p:spPr>
          <a:xfrm>
            <a:off x="612648" y="1600200"/>
            <a:ext cx="8153400" cy="4953000"/>
          </a:xfrm>
        </p:spPr>
        <p:txBody>
          <a:bodyPr>
            <a:normAutofit fontScale="92500" lnSpcReduction="10000"/>
          </a:bodyPr>
          <a:lstStyle/>
          <a:p>
            <a:r>
              <a:rPr lang="en-US" dirty="0" smtClean="0">
                <a:solidFill>
                  <a:schemeClr val="accent3">
                    <a:lumMod val="75000"/>
                  </a:schemeClr>
                </a:solidFill>
              </a:rPr>
              <a:t>STARS </a:t>
            </a:r>
            <a:r>
              <a:rPr lang="en-US" dirty="0">
                <a:solidFill>
                  <a:schemeClr val="accent3">
                    <a:lumMod val="75000"/>
                  </a:schemeClr>
                </a:solidFill>
              </a:rPr>
              <a:t>User </a:t>
            </a:r>
            <a:r>
              <a:rPr lang="en-US" dirty="0" smtClean="0">
                <a:solidFill>
                  <a:schemeClr val="accent3">
                    <a:lumMod val="75000"/>
                  </a:schemeClr>
                </a:solidFill>
              </a:rPr>
              <a:t>Basics</a:t>
            </a:r>
          </a:p>
          <a:p>
            <a:pPr lvl="1"/>
            <a:r>
              <a:rPr lang="en-US" sz="2400" i="1" dirty="0" smtClean="0">
                <a:solidFill>
                  <a:schemeClr val="accent3">
                    <a:lumMod val="75000"/>
                  </a:schemeClr>
                </a:solidFill>
              </a:rPr>
              <a:t>One for STARS Submitter role</a:t>
            </a:r>
          </a:p>
          <a:p>
            <a:pPr lvl="1"/>
            <a:r>
              <a:rPr lang="en-US" sz="2400" i="1" dirty="0" smtClean="0">
                <a:solidFill>
                  <a:schemeClr val="accent3">
                    <a:lumMod val="75000"/>
                  </a:schemeClr>
                </a:solidFill>
              </a:rPr>
              <a:t>One for all other roles</a:t>
            </a:r>
            <a:endParaRPr lang="en-US" sz="2400" i="1" dirty="0">
              <a:solidFill>
                <a:schemeClr val="accent3">
                  <a:lumMod val="75000"/>
                </a:schemeClr>
              </a:solidFill>
            </a:endParaRPr>
          </a:p>
          <a:p>
            <a:r>
              <a:rPr lang="en-US" dirty="0" smtClean="0">
                <a:solidFill>
                  <a:schemeClr val="accent3">
                    <a:lumMod val="75000"/>
                  </a:schemeClr>
                </a:solidFill>
              </a:rPr>
              <a:t>Beneficiary </a:t>
            </a:r>
            <a:r>
              <a:rPr lang="en-US" dirty="0">
                <a:solidFill>
                  <a:schemeClr val="accent3">
                    <a:lumMod val="75000"/>
                  </a:schemeClr>
                </a:solidFill>
              </a:rPr>
              <a:t>Contact Form</a:t>
            </a:r>
          </a:p>
          <a:p>
            <a:r>
              <a:rPr lang="en-US" dirty="0" smtClean="0">
                <a:solidFill>
                  <a:schemeClr val="accent3">
                    <a:lumMod val="75000"/>
                  </a:schemeClr>
                </a:solidFill>
              </a:rPr>
              <a:t>Group </a:t>
            </a:r>
            <a:r>
              <a:rPr lang="en-US" dirty="0">
                <a:solidFill>
                  <a:schemeClr val="accent3">
                    <a:lumMod val="75000"/>
                  </a:schemeClr>
                </a:solidFill>
              </a:rPr>
              <a:t>Outreach and Education Form</a:t>
            </a:r>
          </a:p>
          <a:p>
            <a:r>
              <a:rPr lang="en-US" dirty="0" smtClean="0">
                <a:solidFill>
                  <a:schemeClr val="accent3">
                    <a:lumMod val="75000"/>
                  </a:schemeClr>
                </a:solidFill>
              </a:rPr>
              <a:t>Media </a:t>
            </a:r>
            <a:r>
              <a:rPr lang="en-US" dirty="0">
                <a:solidFill>
                  <a:schemeClr val="accent3">
                    <a:lumMod val="75000"/>
                  </a:schemeClr>
                </a:solidFill>
              </a:rPr>
              <a:t>Outreach and Education </a:t>
            </a:r>
            <a:r>
              <a:rPr lang="en-US" dirty="0" smtClean="0">
                <a:solidFill>
                  <a:schemeClr val="accent3">
                    <a:lumMod val="75000"/>
                  </a:schemeClr>
                </a:solidFill>
              </a:rPr>
              <a:t>Form</a:t>
            </a:r>
          </a:p>
          <a:p>
            <a:r>
              <a:rPr lang="en-US" dirty="0" smtClean="0">
                <a:solidFill>
                  <a:schemeClr val="accent3">
                    <a:lumMod val="75000"/>
                  </a:schemeClr>
                </a:solidFill>
              </a:rPr>
              <a:t>Team Members</a:t>
            </a:r>
          </a:p>
          <a:p>
            <a:r>
              <a:rPr lang="en-US" dirty="0">
                <a:solidFill>
                  <a:schemeClr val="accent3">
                    <a:lumMod val="75000"/>
                  </a:schemeClr>
                </a:solidFill>
              </a:rPr>
              <a:t>STARS Launch </a:t>
            </a:r>
          </a:p>
          <a:p>
            <a:r>
              <a:rPr lang="en-US" dirty="0" smtClean="0">
                <a:solidFill>
                  <a:schemeClr val="accent3">
                    <a:lumMod val="75000"/>
                  </a:schemeClr>
                </a:solidFill>
              </a:rPr>
              <a:t>FAQs</a:t>
            </a:r>
          </a:p>
          <a:p>
            <a:r>
              <a:rPr lang="en-US" dirty="0" smtClean="0">
                <a:solidFill>
                  <a:schemeClr val="accent3">
                    <a:lumMod val="75000"/>
                  </a:schemeClr>
                </a:solidFill>
              </a:rPr>
              <a:t>Searches </a:t>
            </a:r>
          </a:p>
          <a:p>
            <a:r>
              <a:rPr lang="en-US" dirty="0" smtClean="0">
                <a:solidFill>
                  <a:schemeClr val="accent2"/>
                </a:solidFill>
              </a:rPr>
              <a:t>Reports </a:t>
            </a:r>
            <a:r>
              <a:rPr lang="en-US" i="1" dirty="0" smtClean="0">
                <a:solidFill>
                  <a:schemeClr val="accent2"/>
                </a:solidFill>
              </a:rPr>
              <a:t>(later in 2018)</a:t>
            </a:r>
            <a:endParaRPr lang="en-US" dirty="0">
              <a:solidFill>
                <a:schemeClr val="accent2"/>
              </a:solidFill>
            </a:endParaRPr>
          </a:p>
          <a:p>
            <a:endParaRPr lang="en-US" dirty="0"/>
          </a:p>
        </p:txBody>
      </p:sp>
      <p:pic>
        <p:nvPicPr>
          <p:cNvPr id="11" name="Picture 1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53200" y="1871329"/>
            <a:ext cx="2133600" cy="3539066"/>
          </a:xfrm>
          <a:prstGeom prst="rect">
            <a:avLst/>
          </a:prstGeom>
        </p:spPr>
      </p:pic>
      <p:sp>
        <p:nvSpPr>
          <p:cNvPr id="4" name="Slide Number Placeholder 3"/>
          <p:cNvSpPr>
            <a:spLocks noGrp="1"/>
          </p:cNvSpPr>
          <p:nvPr>
            <p:ph type="sldNum" sz="quarter" idx="12"/>
          </p:nvPr>
        </p:nvSpPr>
        <p:spPr/>
        <p:txBody>
          <a:bodyPr>
            <a:normAutofit fontScale="85000" lnSpcReduction="20000"/>
          </a:bodyPr>
          <a:lstStyle/>
          <a:p>
            <a:fld id="{A162D542-39A4-4598-BEB9-D1267FDA8501}" type="slidenum">
              <a:rPr lang="en-US" smtClean="0"/>
              <a:pPr/>
              <a:t>35</a:t>
            </a:fld>
            <a:endParaRPr lang="en-US" dirty="0"/>
          </a:p>
        </p:txBody>
      </p:sp>
    </p:spTree>
    <p:extLst>
      <p:ext uri="{BB962C8B-B14F-4D97-AF65-F5344CB8AC3E}">
        <p14:creationId xmlns:p14="http://schemas.microsoft.com/office/powerpoint/2010/main" val="1818178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Written Resources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A162D542-39A4-4598-BEB9-D1267FDA8501}" type="slidenum">
              <a:rPr lang="en-US" smtClean="0"/>
              <a:pPr>
                <a:defRPr/>
              </a:pPr>
              <a:t>36</a:t>
            </a:fld>
            <a:endParaRPr lang="en-US" dirty="0"/>
          </a:p>
        </p:txBody>
      </p:sp>
      <p:sp>
        <p:nvSpPr>
          <p:cNvPr id="4" name="Content Placeholder 3"/>
          <p:cNvSpPr>
            <a:spLocks noGrp="1"/>
          </p:cNvSpPr>
          <p:nvPr>
            <p:ph sz="quarter" idx="1"/>
          </p:nvPr>
        </p:nvSpPr>
        <p:spPr/>
        <p:txBody>
          <a:bodyPr>
            <a:normAutofit/>
          </a:bodyPr>
          <a:lstStyle/>
          <a:p>
            <a:r>
              <a:rPr lang="en-US" dirty="0" smtClean="0">
                <a:solidFill>
                  <a:schemeClr val="accent3">
                    <a:lumMod val="75000"/>
                  </a:schemeClr>
                </a:solidFill>
              </a:rPr>
              <a:t>PowerPoints for every STARS topic</a:t>
            </a:r>
          </a:p>
          <a:p>
            <a:r>
              <a:rPr lang="en-US" dirty="0" smtClean="0">
                <a:solidFill>
                  <a:schemeClr val="accent3">
                    <a:lumMod val="75000"/>
                  </a:schemeClr>
                </a:solidFill>
              </a:rPr>
              <a:t>User </a:t>
            </a:r>
            <a:r>
              <a:rPr lang="en-US" dirty="0">
                <a:solidFill>
                  <a:schemeClr val="accent3">
                    <a:lumMod val="75000"/>
                  </a:schemeClr>
                </a:solidFill>
              </a:rPr>
              <a:t>Roles </a:t>
            </a:r>
            <a:r>
              <a:rPr lang="en-US" dirty="0" smtClean="0">
                <a:solidFill>
                  <a:schemeClr val="accent3">
                    <a:lumMod val="75000"/>
                  </a:schemeClr>
                </a:solidFill>
              </a:rPr>
              <a:t>at-a-glance (one page overview)</a:t>
            </a:r>
          </a:p>
          <a:p>
            <a:r>
              <a:rPr lang="en-US" dirty="0" smtClean="0">
                <a:solidFill>
                  <a:schemeClr val="accent3">
                    <a:lumMod val="75000"/>
                  </a:schemeClr>
                </a:solidFill>
              </a:rPr>
              <a:t>Beneficiary Contacts definitions</a:t>
            </a:r>
          </a:p>
          <a:p>
            <a:r>
              <a:rPr lang="en-US" dirty="0">
                <a:solidFill>
                  <a:schemeClr val="accent3">
                    <a:lumMod val="75000"/>
                  </a:schemeClr>
                </a:solidFill>
              </a:rPr>
              <a:t>Group Outreach and Education definitions</a:t>
            </a:r>
          </a:p>
          <a:p>
            <a:r>
              <a:rPr lang="en-US" dirty="0">
                <a:solidFill>
                  <a:schemeClr val="accent3">
                    <a:lumMod val="75000"/>
                  </a:schemeClr>
                </a:solidFill>
              </a:rPr>
              <a:t>Media Outreach and Education definitions</a:t>
            </a:r>
          </a:p>
          <a:p>
            <a:r>
              <a:rPr lang="en-US" dirty="0" smtClean="0">
                <a:solidFill>
                  <a:schemeClr val="accent3">
                    <a:lumMod val="75000"/>
                  </a:schemeClr>
                </a:solidFill>
              </a:rPr>
              <a:t>Printable versions of the STARS forms</a:t>
            </a:r>
          </a:p>
          <a:p>
            <a:r>
              <a:rPr lang="en-US" dirty="0" smtClean="0">
                <a:solidFill>
                  <a:schemeClr val="accent3">
                    <a:lumMod val="75000"/>
                  </a:schemeClr>
                </a:solidFill>
              </a:rPr>
              <a:t>STARS Security handout (i.e. slick sheet)</a:t>
            </a:r>
          </a:p>
          <a:p>
            <a:r>
              <a:rPr lang="en-US" dirty="0" smtClean="0">
                <a:solidFill>
                  <a:schemeClr val="accent2"/>
                </a:solidFill>
              </a:rPr>
              <a:t>STARS Manual</a:t>
            </a:r>
          </a:p>
          <a:p>
            <a:endParaRPr lang="en-US" dirty="0" smtClean="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83134">
            <a:off x="6916711" y="2539775"/>
            <a:ext cx="1614270" cy="2014339"/>
          </a:xfrm>
          <a:prstGeom prst="rect">
            <a:avLst/>
          </a:prstGeom>
        </p:spPr>
      </p:pic>
    </p:spTree>
    <p:extLst>
      <p:ext uri="{BB962C8B-B14F-4D97-AF65-F5344CB8AC3E}">
        <p14:creationId xmlns:p14="http://schemas.microsoft.com/office/powerpoint/2010/main" val="399397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STARS Webinar Series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34703799"/>
              </p:ext>
            </p:extLst>
          </p:nvPr>
        </p:nvGraphicFramePr>
        <p:xfrm>
          <a:off x="0" y="1219200"/>
          <a:ext cx="9144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0764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Webinars and Other STARS Resources</a:t>
            </a:r>
            <a:endParaRPr lang="en-US" dirty="0"/>
          </a:p>
        </p:txBody>
      </p:sp>
      <p:sp>
        <p:nvSpPr>
          <p:cNvPr id="4" name="Content Placeholder 3"/>
          <p:cNvSpPr>
            <a:spLocks noGrp="1"/>
          </p:cNvSpPr>
          <p:nvPr>
            <p:ph sz="half" idx="1"/>
          </p:nvPr>
        </p:nvSpPr>
        <p:spPr>
          <a:xfrm>
            <a:off x="457200" y="1600200"/>
            <a:ext cx="4038600" cy="4999383"/>
          </a:xfrm>
          <a:ln w="28575">
            <a:solidFill>
              <a:schemeClr val="accent6">
                <a:lumMod val="75000"/>
              </a:schemeClr>
            </a:solidFill>
          </a:ln>
        </p:spPr>
        <p:txBody>
          <a:bodyPr/>
          <a:lstStyle/>
          <a:p>
            <a:r>
              <a:rPr lang="en-US" dirty="0" smtClean="0"/>
              <a:t>Future Webinar Announcements</a:t>
            </a:r>
          </a:p>
          <a:p>
            <a:pPr lvl="1"/>
            <a:r>
              <a:rPr lang="en-US" dirty="0" smtClean="0"/>
              <a:t>Provided to the SHIP director listserv and to director/administrator users at </a:t>
            </a:r>
            <a:r>
              <a:rPr lang="en-US" dirty="0" smtClean="0">
                <a:hlinkClick r:id="rId3"/>
              </a:rPr>
              <a:t>www.shiptacenter.org</a:t>
            </a:r>
            <a:endParaRPr lang="en-US" dirty="0" smtClean="0"/>
          </a:p>
        </p:txBody>
      </p:sp>
      <p:sp>
        <p:nvSpPr>
          <p:cNvPr id="5" name="Content Placeholder 4"/>
          <p:cNvSpPr>
            <a:spLocks noGrp="1"/>
          </p:cNvSpPr>
          <p:nvPr>
            <p:ph sz="half" idx="2"/>
          </p:nvPr>
        </p:nvSpPr>
        <p:spPr>
          <a:xfrm>
            <a:off x="4648200" y="1600200"/>
            <a:ext cx="4038600" cy="4999383"/>
          </a:xfrm>
          <a:ln w="25400">
            <a:solidFill>
              <a:schemeClr val="accent1"/>
            </a:solidFill>
          </a:ln>
        </p:spPr>
        <p:txBody>
          <a:bodyPr/>
          <a:lstStyle/>
          <a:p>
            <a:r>
              <a:rPr lang="en-US" dirty="0" smtClean="0"/>
              <a:t>Webinar PPTs, webinar recordings, job aids, forms, and other resources</a:t>
            </a:r>
          </a:p>
          <a:p>
            <a:pPr lvl="1"/>
            <a:r>
              <a:rPr lang="en-US" dirty="0" smtClean="0"/>
              <a:t>Posted under “Need Help” on the STARS landing page</a:t>
            </a:r>
          </a:p>
        </p:txBody>
      </p:sp>
      <p:graphicFrame>
        <p:nvGraphicFramePr>
          <p:cNvPr id="6" name="Diagram 5"/>
          <p:cNvGraphicFramePr/>
          <p:nvPr>
            <p:extLst/>
          </p:nvPr>
        </p:nvGraphicFramePr>
        <p:xfrm>
          <a:off x="1219200" y="4162533"/>
          <a:ext cx="2961861" cy="2837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6"/>
          <p:cNvPicPr>
            <a:picLocks noChangeAspect="1" noChangeArrowheads="1"/>
          </p:cNvPicPr>
          <p:nvPr/>
        </p:nvPicPr>
        <p:blipFill rotWithShape="1">
          <a:blip r:embed="rId9">
            <a:extLst>
              <a:ext uri="{28A0092B-C50C-407E-A947-70E740481C1C}">
                <a14:useLocalDpi xmlns:a14="http://schemas.microsoft.com/office/drawing/2010/main" val="0"/>
              </a:ext>
            </a:extLst>
          </a:blip>
          <a:srcRect l="2269" t="19607" r="57268" b="52297"/>
          <a:stretch/>
        </p:blipFill>
        <p:spPr bwMode="auto">
          <a:xfrm>
            <a:off x="4787505" y="4755074"/>
            <a:ext cx="3728357" cy="1618595"/>
          </a:xfrm>
          <a:prstGeom prst="rect">
            <a:avLst/>
          </a:prstGeom>
          <a:noFill/>
          <a:ln w="22225">
            <a:solidFill>
              <a:srgbClr val="ED7D3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787505" y="5678098"/>
            <a:ext cx="3728357" cy="702423"/>
          </a:xfrm>
          <a:prstGeom prst="rect">
            <a:avLst/>
          </a:prstGeom>
          <a:noFill/>
          <a:ln w="444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3" name="Slide Number Placeholder 2"/>
          <p:cNvSpPr>
            <a:spLocks noGrp="1"/>
          </p:cNvSpPr>
          <p:nvPr>
            <p:ph type="sldNum" sz="quarter" idx="16"/>
          </p:nvPr>
        </p:nvSpPr>
        <p:spPr/>
        <p:txBody>
          <a:bodyPr>
            <a:normAutofit fontScale="85000" lnSpcReduction="20000"/>
          </a:bodyPr>
          <a:lstStyle/>
          <a:p>
            <a:fld id="{A162D542-39A4-4598-BEB9-D1267FDA8501}" type="slidenum">
              <a:rPr lang="en-US" smtClean="0"/>
              <a:t>38</a:t>
            </a:fld>
            <a:endParaRPr lang="en-US" dirty="0"/>
          </a:p>
        </p:txBody>
      </p:sp>
    </p:spTree>
    <p:extLst>
      <p:ext uri="{BB962C8B-B14F-4D97-AF65-F5344CB8AC3E}">
        <p14:creationId xmlns:p14="http://schemas.microsoft.com/office/powerpoint/2010/main" val="3271270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What’s the difference?</a:t>
            </a:r>
            <a:endParaRPr lang="en-US" dirty="0"/>
          </a:p>
        </p:txBody>
      </p:sp>
      <p:sp>
        <p:nvSpPr>
          <p:cNvPr id="8" name="Content Placeholder 7"/>
          <p:cNvSpPr>
            <a:spLocks noGrp="1"/>
          </p:cNvSpPr>
          <p:nvPr>
            <p:ph sz="quarter" idx="2"/>
          </p:nvPr>
        </p:nvSpPr>
        <p:spPr>
          <a:ln w="6350">
            <a:solidFill>
              <a:schemeClr val="tx1"/>
            </a:solidFill>
          </a:ln>
        </p:spPr>
        <p:txBody>
          <a:bodyPr>
            <a:normAutofit/>
          </a:bodyPr>
          <a:lstStyle/>
          <a:p>
            <a:r>
              <a:rPr lang="en-US" sz="2500" dirty="0" smtClean="0"/>
              <a:t>Operated by the SHIP TA Center</a:t>
            </a:r>
          </a:p>
          <a:p>
            <a:r>
              <a:rPr lang="en-US" sz="2500" dirty="0" smtClean="0"/>
              <a:t>Houses resources to help SHIPs train and manage their programs and educate the public</a:t>
            </a:r>
          </a:p>
          <a:p>
            <a:r>
              <a:rPr lang="en-US" sz="2500" dirty="0" smtClean="0"/>
              <a:t>Supported by the SHIP TA Center</a:t>
            </a:r>
          </a:p>
          <a:p>
            <a:endParaRPr lang="en-US" dirty="0"/>
          </a:p>
        </p:txBody>
      </p:sp>
      <p:sp>
        <p:nvSpPr>
          <p:cNvPr id="10" name="Content Placeholder 9"/>
          <p:cNvSpPr>
            <a:spLocks noGrp="1"/>
          </p:cNvSpPr>
          <p:nvPr>
            <p:ph sz="quarter" idx="4"/>
          </p:nvPr>
        </p:nvSpPr>
        <p:spPr>
          <a:ln w="6350">
            <a:solidFill>
              <a:schemeClr val="tx1"/>
            </a:solidFill>
          </a:ln>
        </p:spPr>
        <p:txBody>
          <a:bodyPr>
            <a:normAutofit fontScale="85000" lnSpcReduction="20000"/>
          </a:bodyPr>
          <a:lstStyle/>
          <a:p>
            <a:r>
              <a:rPr lang="en-US" dirty="0" smtClean="0"/>
              <a:t>Operated by ACL and Booz Allen Hamilton</a:t>
            </a:r>
          </a:p>
          <a:p>
            <a:r>
              <a:rPr lang="en-US" dirty="0" smtClean="0"/>
              <a:t>SHIP data reporting system</a:t>
            </a:r>
          </a:p>
          <a:p>
            <a:r>
              <a:rPr lang="en-US" dirty="0" smtClean="0"/>
              <a:t>Contains links to all STARS training materials for all Users</a:t>
            </a:r>
          </a:p>
          <a:p>
            <a:r>
              <a:rPr lang="en-US" dirty="0"/>
              <a:t>Supported by ACL, Booz Allen Hamilton, and the SHIP TA Center</a:t>
            </a:r>
          </a:p>
          <a:p>
            <a:endParaRPr lang="en-US" dirty="0"/>
          </a:p>
        </p:txBody>
      </p:sp>
      <p:sp>
        <p:nvSpPr>
          <p:cNvPr id="5" name="Slide Number Placeholder 4"/>
          <p:cNvSpPr>
            <a:spLocks noGrp="1"/>
          </p:cNvSpPr>
          <p:nvPr>
            <p:ph type="sldNum" sz="quarter" idx="16"/>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7" name="Text Placeholder 6"/>
          <p:cNvSpPr>
            <a:spLocks noGrp="1"/>
          </p:cNvSpPr>
          <p:nvPr>
            <p:ph type="body" sz="quarter" idx="1"/>
          </p:nvPr>
        </p:nvSpPr>
        <p:spPr/>
        <p:txBody>
          <a:bodyPr>
            <a:normAutofit/>
          </a:bodyPr>
          <a:lstStyle/>
          <a:p>
            <a:r>
              <a:rPr lang="en-US" sz="2800" dirty="0" smtClean="0"/>
              <a:t>* www.shiptacenter.org</a:t>
            </a:r>
            <a:endParaRPr lang="en-US" sz="2800" dirty="0"/>
          </a:p>
        </p:txBody>
      </p:sp>
      <p:sp>
        <p:nvSpPr>
          <p:cNvPr id="9" name="Text Placeholder 8"/>
          <p:cNvSpPr>
            <a:spLocks noGrp="1"/>
          </p:cNvSpPr>
          <p:nvPr>
            <p:ph type="body" sz="quarter" idx="3"/>
          </p:nvPr>
        </p:nvSpPr>
        <p:spPr>
          <a:solidFill>
            <a:srgbClr val="92D050"/>
          </a:solidFill>
        </p:spPr>
        <p:txBody>
          <a:bodyPr>
            <a:normAutofit/>
          </a:bodyPr>
          <a:lstStyle/>
          <a:p>
            <a:r>
              <a:rPr lang="en-US" sz="3200" dirty="0" smtClean="0"/>
              <a:t>* </a:t>
            </a:r>
            <a:r>
              <a:rPr lang="en-US" sz="3200" dirty="0" smtClean="0"/>
              <a:t>https://stars.acl.gov</a:t>
            </a:r>
            <a:endParaRPr lang="en-US" sz="3200" dirty="0"/>
          </a:p>
        </p:txBody>
      </p:sp>
      <p:sp>
        <p:nvSpPr>
          <p:cNvPr id="11" name="TextBox 10"/>
          <p:cNvSpPr txBox="1"/>
          <p:nvPr/>
        </p:nvSpPr>
        <p:spPr>
          <a:xfrm>
            <a:off x="76200" y="6172200"/>
            <a:ext cx="9067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95959"/>
                </a:solidFill>
                <a:effectLst/>
                <a:uLnTx/>
                <a:uFillTx/>
                <a:latin typeface="Tw Cen MT"/>
                <a:ea typeface="+mn-ea"/>
                <a:cs typeface="+mn-cs"/>
              </a:rPr>
              <a:t>* </a:t>
            </a:r>
            <a:r>
              <a:rPr kumimoji="0" lang="en-US" sz="2000" b="0" i="0" u="none" strike="noStrike" kern="1200" cap="none" spc="0" normalizeH="0" baseline="0" noProof="0" dirty="0" smtClean="0">
                <a:ln>
                  <a:noFill/>
                </a:ln>
                <a:solidFill>
                  <a:srgbClr val="595959"/>
                </a:solidFill>
                <a:effectLst/>
                <a:uLnTx/>
                <a:uFillTx/>
                <a:latin typeface="Tw Cen MT"/>
                <a:ea typeface="+mn-ea"/>
                <a:cs typeface="+mn-cs"/>
              </a:rPr>
              <a:t>Both require logging in, but they are separate systems and require separate accounts (think </a:t>
            </a:r>
            <a:r>
              <a:rPr kumimoji="0" lang="en-US" sz="2000" b="1" i="0" u="none" strike="noStrike" kern="1200" cap="none" spc="0" normalizeH="0" baseline="0" noProof="0" dirty="0" smtClean="0">
                <a:ln>
                  <a:noFill/>
                </a:ln>
                <a:solidFill>
                  <a:srgbClr val="92D050"/>
                </a:solidFill>
                <a:effectLst/>
                <a:uLnTx/>
                <a:uFillTx/>
                <a:latin typeface="Tw Cen MT"/>
                <a:ea typeface="+mn-ea"/>
                <a:cs typeface="+mn-cs"/>
              </a:rPr>
              <a:t>apples</a:t>
            </a:r>
            <a:r>
              <a:rPr kumimoji="0" lang="en-US" sz="2000" b="0" i="0" u="none" strike="noStrike" kern="1200" cap="none" spc="0" normalizeH="0" baseline="0" noProof="0" dirty="0" smtClean="0">
                <a:ln>
                  <a:noFill/>
                </a:ln>
                <a:solidFill>
                  <a:srgbClr val="595959"/>
                </a:solidFill>
                <a:effectLst/>
                <a:uLnTx/>
                <a:uFillTx/>
                <a:latin typeface="Tw Cen MT"/>
                <a:ea typeface="+mn-ea"/>
                <a:cs typeface="+mn-cs"/>
              </a:rPr>
              <a:t> and </a:t>
            </a:r>
            <a:r>
              <a:rPr kumimoji="0" lang="en-US" sz="2000" b="1" i="0" u="none" strike="noStrike" kern="1200" cap="none" spc="0" normalizeH="0" baseline="0" noProof="0" dirty="0" smtClean="0">
                <a:ln>
                  <a:noFill/>
                </a:ln>
                <a:solidFill>
                  <a:srgbClr val="DD8047">
                    <a:lumMod val="75000"/>
                  </a:srgbClr>
                </a:solidFill>
                <a:effectLst/>
                <a:uLnTx/>
                <a:uFillTx/>
                <a:latin typeface="Tw Cen MT"/>
                <a:ea typeface="+mn-ea"/>
                <a:cs typeface="+mn-cs"/>
              </a:rPr>
              <a:t>oranges</a:t>
            </a:r>
            <a:r>
              <a:rPr kumimoji="0" lang="en-US" sz="2000" b="0" i="0" u="none" strike="noStrike" kern="1200" cap="none" spc="0" normalizeH="0" baseline="0" noProof="0" dirty="0" smtClean="0">
                <a:ln>
                  <a:noFill/>
                </a:ln>
                <a:solidFill>
                  <a:srgbClr val="595959"/>
                </a:solidFill>
                <a:effectLst/>
                <a:uLnTx/>
                <a:uFillTx/>
                <a:latin typeface="Tw Cen MT"/>
                <a:ea typeface="+mn-ea"/>
                <a:cs typeface="+mn-cs"/>
              </a:rPr>
              <a:t>)</a:t>
            </a:r>
            <a:endParaRPr kumimoji="0" lang="en-US" sz="2000" b="0" i="0" u="none" strike="noStrike" kern="1200" cap="none" spc="0" normalizeH="0" baseline="0" noProof="0" dirty="0">
              <a:ln>
                <a:noFill/>
              </a:ln>
              <a:solidFill>
                <a:srgbClr val="595959"/>
              </a:solidFill>
              <a:effectLst/>
              <a:uLnTx/>
              <a:uFillTx/>
              <a:latin typeface="Tw Cen MT"/>
              <a:ea typeface="+mn-ea"/>
              <a:cs typeface="+mn-cs"/>
            </a:endParaRPr>
          </a:p>
        </p:txBody>
      </p:sp>
      <p:pic>
        <p:nvPicPr>
          <p:cNvPr id="12" name="Picture 11"/>
          <p:cNvPicPr/>
          <p:nvPr/>
        </p:nvPicPr>
        <p:blipFill rotWithShape="1">
          <a:blip r:embed="rId3"/>
          <a:srcRect l="17436" t="11282" r="55000" b="45231"/>
          <a:stretch/>
        </p:blipFill>
        <p:spPr bwMode="auto">
          <a:xfrm>
            <a:off x="8107680" y="5448935"/>
            <a:ext cx="579120" cy="570865"/>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4"/>
          <a:srcRect l="13589" t="10871" r="51539" b="38052"/>
          <a:stretch/>
        </p:blipFill>
        <p:spPr bwMode="auto">
          <a:xfrm>
            <a:off x="3782317" y="5382228"/>
            <a:ext cx="713483" cy="6375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1496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945"/>
            <a:ext cx="7772400" cy="1130492"/>
          </a:xfrm>
        </p:spPr>
        <p:txBody>
          <a:bodyPr/>
          <a:lstStyle/>
          <a:p>
            <a:r>
              <a:rPr lang="en-US" dirty="0" smtClean="0"/>
              <a:t>STARS</a:t>
            </a:r>
            <a:endParaRPr lang="en-US" dirty="0"/>
          </a:p>
        </p:txBody>
      </p:sp>
      <p:sp>
        <p:nvSpPr>
          <p:cNvPr id="3" name="Subtitle 2"/>
          <p:cNvSpPr>
            <a:spLocks noGrp="1"/>
          </p:cNvSpPr>
          <p:nvPr>
            <p:ph type="subTitle" idx="1"/>
          </p:nvPr>
        </p:nvSpPr>
        <p:spPr>
          <a:xfrm>
            <a:off x="762000" y="2819400"/>
            <a:ext cx="7772400" cy="553038"/>
          </a:xfrm>
        </p:spPr>
        <p:txBody>
          <a:bodyPr/>
          <a:lstStyle/>
          <a:p>
            <a:r>
              <a:rPr lang="en-US" dirty="0" smtClean="0"/>
              <a:t>The following slides were created by </a:t>
            </a:r>
          </a:p>
          <a:p>
            <a:r>
              <a:rPr lang="en-US" dirty="0" smtClean="0"/>
              <a:t>The Administration for Community Living (ACL)</a:t>
            </a:r>
            <a:endParaRPr lang="en-US" dirty="0"/>
          </a:p>
        </p:txBody>
      </p:sp>
    </p:spTree>
    <p:extLst>
      <p:ext uri="{BB962C8B-B14F-4D97-AF65-F5344CB8AC3E}">
        <p14:creationId xmlns:p14="http://schemas.microsoft.com/office/powerpoint/2010/main" val="1167151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Individualized Technical Assistance</a:t>
            </a:r>
            <a:endParaRPr lang="en-US" dirty="0"/>
          </a:p>
        </p:txBody>
      </p:sp>
      <p:sp>
        <p:nvSpPr>
          <p:cNvPr id="6" name="Content Placeholder 5"/>
          <p:cNvSpPr>
            <a:spLocks noGrp="1"/>
          </p:cNvSpPr>
          <p:nvPr>
            <p:ph idx="1"/>
          </p:nvPr>
        </p:nvSpPr>
        <p:spPr>
          <a:xfrm>
            <a:off x="612648" y="1600199"/>
            <a:ext cx="8153400" cy="4896293"/>
          </a:xfrm>
        </p:spPr>
        <p:txBody>
          <a:bodyPr>
            <a:normAutofit/>
          </a:bodyPr>
          <a:lstStyle/>
          <a:p>
            <a:pPr lvl="0"/>
            <a:r>
              <a:rPr lang="en-US" dirty="0" smtClean="0"/>
              <a:t>For STARS technical assistance, </a:t>
            </a:r>
            <a:r>
              <a:rPr lang="en-US" dirty="0"/>
              <a:t>contact the STARS help desk at Booz Allen </a:t>
            </a:r>
            <a:r>
              <a:rPr lang="en-US" dirty="0" smtClean="0"/>
              <a:t>Hamilton:</a:t>
            </a:r>
          </a:p>
          <a:p>
            <a:pPr lvl="1"/>
            <a:r>
              <a:rPr lang="en-US" dirty="0" smtClean="0"/>
              <a:t> </a:t>
            </a:r>
            <a:r>
              <a:rPr lang="en-US" u="sng" dirty="0">
                <a:solidFill>
                  <a:srgbClr val="0033CC"/>
                </a:solidFill>
              </a:rPr>
              <a:t>boozallenstarshelpdesk@bah.com</a:t>
            </a:r>
            <a:r>
              <a:rPr lang="en-US" dirty="0"/>
              <a:t> </a:t>
            </a:r>
            <a:r>
              <a:rPr lang="en-US"/>
              <a:t>or </a:t>
            </a:r>
            <a:r>
              <a:rPr lang="en-US" smtClean="0"/>
              <a:t>703-377-4424</a:t>
            </a:r>
            <a:br>
              <a:rPr lang="en-US" smtClean="0"/>
            </a:br>
            <a:endParaRPr lang="en-US" dirty="0"/>
          </a:p>
          <a:p>
            <a:r>
              <a:rPr lang="en-US" dirty="0"/>
              <a:t>For questions about </a:t>
            </a:r>
            <a:r>
              <a:rPr lang="en-US" dirty="0" smtClean="0"/>
              <a:t>job aids and other </a:t>
            </a:r>
            <a:r>
              <a:rPr lang="en-US" dirty="0"/>
              <a:t>STARS support resources, contact the SHIP TA Center, </a:t>
            </a:r>
            <a:endParaRPr lang="en-US" dirty="0" smtClean="0"/>
          </a:p>
          <a:p>
            <a:pPr lvl="1"/>
            <a:r>
              <a:rPr lang="en-US" u="sng" dirty="0" smtClean="0">
                <a:solidFill>
                  <a:srgbClr val="0033CC"/>
                </a:solidFill>
              </a:rPr>
              <a:t>stars@shiptacenter.org</a:t>
            </a:r>
            <a:r>
              <a:rPr lang="en-US" dirty="0" smtClean="0"/>
              <a:t> </a:t>
            </a:r>
            <a:r>
              <a:rPr lang="en-US" dirty="0"/>
              <a:t>or </a:t>
            </a:r>
            <a:r>
              <a:rPr lang="en-US" dirty="0" smtClean="0"/>
              <a:t>877-839-2675</a:t>
            </a:r>
          </a:p>
        </p:txBody>
      </p:sp>
    </p:spTree>
    <p:extLst>
      <p:ext uri="{BB962C8B-B14F-4D97-AF65-F5344CB8AC3E}">
        <p14:creationId xmlns:p14="http://schemas.microsoft.com/office/powerpoint/2010/main" val="2245282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b="1" dirty="0" smtClean="0"/>
              <a:t>Move your mouse around the bottom of your screen to activate chat. </a:t>
            </a:r>
            <a:r>
              <a:rPr lang="en-US" dirty="0" smtClean="0"/>
              <a:t>Click the blue chat bubble at the bottom of your screen.</a:t>
            </a:r>
            <a:endParaRPr lang="en-US" dirty="0"/>
          </a:p>
        </p:txBody>
      </p:sp>
      <p:sp>
        <p:nvSpPr>
          <p:cNvPr id="5" name="Title 4"/>
          <p:cNvSpPr>
            <a:spLocks noGrp="1"/>
          </p:cNvSpPr>
          <p:nvPr>
            <p:ph type="title"/>
          </p:nvPr>
        </p:nvSpPr>
        <p:spPr/>
        <p:txBody>
          <a:bodyPr/>
          <a:lstStyle/>
          <a:p>
            <a:r>
              <a:rPr lang="en-US" dirty="0" smtClean="0"/>
              <a:t>Have Questions?</a:t>
            </a:r>
            <a:endParaRPr lang="en-US" dirty="0"/>
          </a:p>
        </p:txBody>
      </p:sp>
      <p:sp>
        <p:nvSpPr>
          <p:cNvPr id="3" name="Slide Number Placeholder 2"/>
          <p:cNvSpPr>
            <a:spLocks noGrp="1"/>
          </p:cNvSpPr>
          <p:nvPr>
            <p:ph type="sldNum" sz="quarter" idx="11"/>
          </p:nvPr>
        </p:nvSpPr>
        <p:spPr/>
        <p:txBody>
          <a:bodyPr>
            <a:normAutofit/>
          </a:bodyPr>
          <a:lstStyle/>
          <a:p>
            <a:fld id="{A162D542-39A4-4598-BEB9-D1267FDA8501}" type="slidenum">
              <a:rPr lang="en-US" smtClean="0"/>
              <a:pPr/>
              <a:t>41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732" y="4227787"/>
            <a:ext cx="7359968" cy="1513618"/>
          </a:xfrm>
          <a:prstGeom prst="rect">
            <a:avLst/>
          </a:prstGeom>
        </p:spPr>
      </p:pic>
      <p:sp>
        <p:nvSpPr>
          <p:cNvPr id="2" name="Oval 1"/>
          <p:cNvSpPr/>
          <p:nvPr/>
        </p:nvSpPr>
        <p:spPr>
          <a:xfrm>
            <a:off x="3785616" y="4166139"/>
            <a:ext cx="1600200" cy="1600200"/>
          </a:xfrm>
          <a:prstGeom prst="ellipse">
            <a:avLst/>
          </a:prstGeom>
          <a:noFill/>
          <a:ln w="444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Up Arrow 3"/>
          <p:cNvSpPr/>
          <p:nvPr/>
        </p:nvSpPr>
        <p:spPr>
          <a:xfrm>
            <a:off x="4343400" y="5782628"/>
            <a:ext cx="484632" cy="978408"/>
          </a:xfrm>
          <a:prstGeom prst="upArrow">
            <a:avLst/>
          </a:prstGeom>
          <a:solidFill>
            <a:schemeClr val="accent2"/>
          </a:solidFill>
          <a:ln w="349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380540" y="458569"/>
            <a:ext cx="8410352" cy="646331"/>
          </a:xfrm>
          <a:prstGeom prst="rect">
            <a:avLst/>
          </a:prstGeom>
        </p:spPr>
        <p:txBody>
          <a:bodyPr wrap="square">
            <a:spAutoFit/>
          </a:bodyPr>
          <a:lstStyle/>
          <a:p>
            <a:pPr algn="ctr">
              <a:defRPr/>
            </a:pPr>
            <a:r>
              <a:rPr lang="en-US" i="1" dirty="0">
                <a:solidFill>
                  <a:srgbClr val="595959"/>
                </a:solidFill>
              </a:rPr>
              <a:t>Today’s webinar materials are available for download within WebEx. </a:t>
            </a:r>
          </a:p>
          <a:p>
            <a:pPr algn="ctr">
              <a:defRPr/>
            </a:pPr>
            <a:r>
              <a:rPr lang="en-US" i="1" dirty="0">
                <a:solidFill>
                  <a:srgbClr val="595959"/>
                </a:solidFill>
              </a:rPr>
              <a:t>They are also posted at </a:t>
            </a:r>
            <a:r>
              <a:rPr lang="en-US" b="1" i="1" dirty="0">
                <a:solidFill>
                  <a:srgbClr val="0033CC"/>
                </a:solidFill>
              </a:rPr>
              <a:t>https://stars.entellitrak.com </a:t>
            </a:r>
          </a:p>
        </p:txBody>
      </p:sp>
    </p:spTree>
    <p:extLst>
      <p:ext uri="{BB962C8B-B14F-4D97-AF65-F5344CB8AC3E}">
        <p14:creationId xmlns:p14="http://schemas.microsoft.com/office/powerpoint/2010/main" val="1340727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760" y="304800"/>
            <a:ext cx="9144000" cy="738664"/>
          </a:xfrm>
        </p:spPr>
        <p:txBody>
          <a:bodyPr>
            <a:normAutofit fontScale="90000"/>
          </a:bodyPr>
          <a:lstStyle/>
          <a:p>
            <a:r>
              <a:rPr lang="en-US" dirty="0" smtClean="0"/>
              <a:t>Thank you for participating!</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2910708"/>
            <a:ext cx="4267200" cy="3197896"/>
          </a:xfrm>
          <a:prstGeom prst="rect">
            <a:avLst/>
          </a:prstGeom>
        </p:spPr>
      </p:pic>
      <p:sp>
        <p:nvSpPr>
          <p:cNvPr id="4" name="TextBox 3"/>
          <p:cNvSpPr txBox="1"/>
          <p:nvPr/>
        </p:nvSpPr>
        <p:spPr>
          <a:xfrm>
            <a:off x="623304" y="1600200"/>
            <a:ext cx="8382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smtClean="0">
                <a:ln>
                  <a:noFill/>
                </a:ln>
                <a:solidFill>
                  <a:srgbClr val="595959"/>
                </a:solidFill>
                <a:effectLst/>
                <a:uLnTx/>
                <a:uFillTx/>
                <a:latin typeface="Tw Cen MT"/>
                <a:ea typeface="+mn-ea"/>
                <a:cs typeface="+mn-cs"/>
              </a:rPr>
              <a:t>Today’s webinar materials are available for download within WebEx.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smtClean="0">
                <a:ln>
                  <a:noFill/>
                </a:ln>
                <a:solidFill>
                  <a:srgbClr val="595959"/>
                </a:solidFill>
                <a:effectLst/>
                <a:uLnTx/>
                <a:uFillTx/>
                <a:latin typeface="Tw Cen MT"/>
                <a:ea typeface="+mn-ea"/>
                <a:cs typeface="+mn-cs"/>
              </a:rPr>
              <a:t>They are also posted at </a:t>
            </a:r>
            <a:r>
              <a:rPr kumimoji="0" lang="en-US" sz="2200" b="1" i="1" u="none" strike="noStrike" kern="1200" cap="none" spc="0" normalizeH="0" baseline="0" noProof="0" dirty="0" smtClean="0">
                <a:ln>
                  <a:noFill/>
                </a:ln>
                <a:solidFill>
                  <a:srgbClr val="0033CC"/>
                </a:solidFill>
                <a:effectLst/>
                <a:uLnTx/>
                <a:uFillTx/>
                <a:latin typeface="Tw Cen MT"/>
                <a:ea typeface="+mn-ea"/>
                <a:cs typeface="+mn-cs"/>
              </a:rPr>
              <a:t>https://stars.entellitrak.com </a:t>
            </a:r>
          </a:p>
        </p:txBody>
      </p:sp>
      <p:sp>
        <p:nvSpPr>
          <p:cNvPr id="5" name="Slide Number Placeholder 4"/>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6" name="TextBox 5"/>
          <p:cNvSpPr txBox="1"/>
          <p:nvPr/>
        </p:nvSpPr>
        <p:spPr>
          <a:xfrm>
            <a:off x="152400" y="6108604"/>
            <a:ext cx="88392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595959"/>
                </a:solidFill>
                <a:effectLst/>
                <a:uLnTx/>
                <a:uFillTx/>
                <a:latin typeface="Tw Cen MT"/>
                <a:ea typeface="+mn-ea"/>
                <a:cs typeface="+mn-cs"/>
              </a:rPr>
              <a:t>The production of this webinar was supported by grant </a:t>
            </a:r>
            <a:r>
              <a:rPr kumimoji="0" lang="en-US" sz="1200" b="0" i="1" u="none" strike="noStrike" kern="1200" cap="none" spc="0" normalizeH="0" baseline="0" noProof="0" dirty="0" smtClean="0">
                <a:ln>
                  <a:noFill/>
                </a:ln>
                <a:solidFill>
                  <a:srgbClr val="595959"/>
                </a:solidFill>
                <a:effectLst/>
                <a:uLnTx/>
                <a:uFillTx/>
                <a:latin typeface="Tw Cen MT"/>
                <a:ea typeface="+mn-ea"/>
                <a:cs typeface="+mn-cs"/>
              </a:rPr>
              <a:t>number </a:t>
            </a:r>
            <a:r>
              <a:rPr kumimoji="0" lang="en-US" sz="1200" b="0" i="1" u="none" strike="noStrike" kern="1200" cap="none" spc="0" normalizeH="0" baseline="0" noProof="0" dirty="0">
                <a:ln>
                  <a:noFill/>
                </a:ln>
                <a:solidFill>
                  <a:srgbClr val="595959"/>
                </a:solidFill>
                <a:effectLst/>
                <a:uLnTx/>
                <a:uFillTx/>
                <a:latin typeface="Tw Cen MT"/>
                <a:ea typeface="+mn-ea"/>
                <a:cs typeface="+mn-cs"/>
              </a:rPr>
              <a:t>90SATC0001 </a:t>
            </a:r>
            <a:r>
              <a:rPr kumimoji="0" lang="en-US" sz="1200" b="0" i="1" u="none" strike="noStrike" kern="1200" cap="none" spc="0" normalizeH="0" baseline="0" noProof="0" dirty="0" smtClean="0">
                <a:ln>
                  <a:noFill/>
                </a:ln>
                <a:solidFill>
                  <a:srgbClr val="595959"/>
                </a:solidFill>
                <a:effectLst/>
                <a:uLnTx/>
                <a:uFillTx/>
                <a:latin typeface="Tw Cen MT"/>
                <a:ea typeface="+mn-ea"/>
                <a:cs typeface="+mn-cs"/>
              </a:rPr>
              <a:t>from </a:t>
            </a:r>
            <a:r>
              <a:rPr kumimoji="0" lang="en-US" sz="1200" b="0" i="1" u="none" strike="noStrike" kern="1200" cap="none" spc="0" normalizeH="0" baseline="0" noProof="0" dirty="0">
                <a:ln>
                  <a:noFill/>
                </a:ln>
                <a:solidFill>
                  <a:srgbClr val="595959"/>
                </a:solidFill>
                <a:effectLst/>
                <a:uLnTx/>
                <a:uFillTx/>
                <a:latin typeface="Tw Cen MT"/>
                <a:ea typeface="+mn-ea"/>
                <a:cs typeface="+mn-cs"/>
              </a:rPr>
              <a:t>the Administration for Community Living (ACL). </a:t>
            </a:r>
          </a:p>
        </p:txBody>
      </p:sp>
    </p:spTree>
    <p:extLst>
      <p:ext uri="{BB962C8B-B14F-4D97-AF65-F5344CB8AC3E}">
        <p14:creationId xmlns:p14="http://schemas.microsoft.com/office/powerpoint/2010/main" val="1827904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STARS</a:t>
            </a:r>
            <a:endParaRPr lang="en-US" dirty="0"/>
          </a:p>
        </p:txBody>
      </p:sp>
      <p:sp>
        <p:nvSpPr>
          <p:cNvPr id="3" name="Content Placeholder 2"/>
          <p:cNvSpPr>
            <a:spLocks noGrp="1"/>
          </p:cNvSpPr>
          <p:nvPr>
            <p:ph idx="1"/>
          </p:nvPr>
        </p:nvSpPr>
        <p:spPr>
          <a:xfrm>
            <a:off x="612648" y="1600200"/>
            <a:ext cx="8153400" cy="4648200"/>
          </a:xfrm>
        </p:spPr>
        <p:txBody>
          <a:bodyPr>
            <a:normAutofit fontScale="92500" lnSpcReduction="20000"/>
          </a:bodyPr>
          <a:lstStyle/>
          <a:p>
            <a:r>
              <a:rPr lang="en-US" sz="4000" dirty="0" smtClean="0"/>
              <a:t>S</a:t>
            </a:r>
            <a:r>
              <a:rPr lang="en-US" sz="2800" dirty="0" smtClean="0"/>
              <a:t>HIP </a:t>
            </a:r>
            <a:r>
              <a:rPr lang="en-US" sz="4000" dirty="0" smtClean="0"/>
              <a:t>T</a:t>
            </a:r>
            <a:r>
              <a:rPr lang="en-US" sz="2800" dirty="0" smtClean="0"/>
              <a:t>racking </a:t>
            </a:r>
            <a:r>
              <a:rPr lang="en-US" sz="4000" dirty="0" smtClean="0"/>
              <a:t>A</a:t>
            </a:r>
            <a:r>
              <a:rPr lang="en-US" sz="2800" dirty="0" smtClean="0"/>
              <a:t>nd </a:t>
            </a:r>
            <a:r>
              <a:rPr lang="en-US" sz="4000" dirty="0" smtClean="0"/>
              <a:t>R</a:t>
            </a:r>
            <a:r>
              <a:rPr lang="en-US" sz="2800" dirty="0" smtClean="0"/>
              <a:t>eporting </a:t>
            </a:r>
            <a:r>
              <a:rPr lang="en-US" sz="4000" dirty="0" smtClean="0"/>
              <a:t>S</a:t>
            </a:r>
            <a:r>
              <a:rPr lang="en-US" sz="2800" dirty="0" smtClean="0"/>
              <a:t>ystem (STARS)</a:t>
            </a:r>
          </a:p>
          <a:p>
            <a:r>
              <a:rPr lang="en-US" sz="2800" dirty="0" smtClean="0"/>
              <a:t>National, web-based data system</a:t>
            </a:r>
          </a:p>
          <a:p>
            <a:r>
              <a:rPr lang="en-US" sz="2800" dirty="0" smtClean="0"/>
              <a:t>Developed and owned by ACL OHIC</a:t>
            </a:r>
          </a:p>
          <a:p>
            <a:pPr lvl="1"/>
            <a:r>
              <a:rPr lang="en-US" sz="2500" dirty="0" smtClean="0"/>
              <a:t>Contract with Booz Allen Hamilton</a:t>
            </a:r>
            <a:br>
              <a:rPr lang="en-US" sz="2500" dirty="0" smtClean="0"/>
            </a:br>
            <a:endParaRPr lang="en-US" sz="2500" dirty="0" smtClean="0"/>
          </a:p>
          <a:p>
            <a:r>
              <a:rPr lang="en-US" sz="2800" dirty="0" smtClean="0"/>
              <a:t>Sharing Data</a:t>
            </a:r>
          </a:p>
          <a:p>
            <a:pPr lvl="1"/>
            <a:r>
              <a:rPr lang="en-US" sz="2000" dirty="0" smtClean="0"/>
              <a:t>MIPPA </a:t>
            </a:r>
          </a:p>
          <a:p>
            <a:pPr lvl="1"/>
            <a:r>
              <a:rPr lang="en-US" sz="2000" dirty="0" smtClean="0"/>
              <a:t>SMP SIRS</a:t>
            </a:r>
          </a:p>
          <a:p>
            <a:pPr marL="365760" lvl="1" indent="0">
              <a:buNone/>
            </a:pPr>
            <a:endParaRPr lang="en-US" sz="2000" dirty="0"/>
          </a:p>
          <a:p>
            <a:r>
              <a:rPr lang="en-US" sz="2800" dirty="0" smtClean="0"/>
              <a:t>Replaces SHIP NPR gradually between May and September 2018. </a:t>
            </a:r>
            <a:endParaRPr lang="en-US" sz="2800" dirty="0"/>
          </a:p>
          <a:p>
            <a:pPr lvl="1"/>
            <a:r>
              <a:rPr lang="en-US" sz="2500" dirty="0" smtClean="0"/>
              <a:t>Six SHIP Groups and STARS start dates</a:t>
            </a:r>
          </a:p>
          <a:p>
            <a:endParaRPr lang="en-US" sz="2800" dirty="0"/>
          </a:p>
        </p:txBody>
      </p:sp>
      <p:pic>
        <p:nvPicPr>
          <p:cNvPr id="4" name="Picture 3" descr="OJS 3: &lt;strong&gt;New&lt;/strong&gt; &lt;strong&gt;Features&lt;/strong&gt; Overview | Public Knowledge Projec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3429000"/>
            <a:ext cx="1824782" cy="1255395"/>
          </a:xfrm>
          <a:prstGeom prst="rect">
            <a:avLst/>
          </a:prstGeom>
        </p:spPr>
      </p:pic>
      <p:sp>
        <p:nvSpPr>
          <p:cNvPr id="5" name="Slide Number Placeholder 4"/>
          <p:cNvSpPr>
            <a:spLocks noGrp="1"/>
          </p:cNvSpPr>
          <p:nvPr>
            <p:ph type="sldNum" sz="quarter" idx="10"/>
          </p:nvPr>
        </p:nvSpPr>
        <p:spPr/>
        <p:txBody>
          <a:bodyPr/>
          <a:lstStyle/>
          <a:p>
            <a:fld id="{3F8D7C79-9F0D-45BA-8AA8-25F5A89F7A34}" type="slidenum">
              <a:rPr lang="en-US" smtClean="0"/>
              <a:t>5</a:t>
            </a:fld>
            <a:endParaRPr lang="en-US" dirty="0"/>
          </a:p>
        </p:txBody>
      </p:sp>
    </p:spTree>
    <p:extLst>
      <p:ext uri="{BB962C8B-B14F-4D97-AF65-F5344CB8AC3E}">
        <p14:creationId xmlns:p14="http://schemas.microsoft.com/office/powerpoint/2010/main" val="3991910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fontScale="92500" lnSpcReduction="10000"/>
          </a:bodyPr>
          <a:lstStyle/>
          <a:p>
            <a:fld id="{A162D542-39A4-4598-BEB9-D1267FDA8501}" type="slidenum">
              <a:rPr lang="en-US" smtClean="0">
                <a:solidFill>
                  <a:prstClr val="black"/>
                </a:solidFill>
              </a:rPr>
              <a:pPr/>
              <a:t>6</a:t>
            </a:fld>
            <a:endParaRPr lang="en-US" dirty="0">
              <a:solidFill>
                <a:prstClr val="black"/>
              </a:solidFill>
            </a:endParaRPr>
          </a:p>
        </p:txBody>
      </p:sp>
      <p:pic>
        <p:nvPicPr>
          <p:cNvPr id="5" name="Picture 4"/>
          <p:cNvPicPr/>
          <p:nvPr/>
        </p:nvPicPr>
        <p:blipFill rotWithShape="1">
          <a:blip r:embed="rId3"/>
          <a:srcRect l="22664" t="24838" r="24484" b="16629"/>
          <a:stretch/>
        </p:blipFill>
        <p:spPr bwMode="auto">
          <a:xfrm>
            <a:off x="0" y="304800"/>
            <a:ext cx="9137415" cy="6324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6057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Sharing Data Overview	</a:t>
            </a:r>
            <a:endParaRPr lang="en-US" dirty="0"/>
          </a:p>
        </p:txBody>
      </p:sp>
      <p:sp>
        <p:nvSpPr>
          <p:cNvPr id="5" name="Content Placeholder 4"/>
          <p:cNvSpPr>
            <a:spLocks noGrp="1"/>
          </p:cNvSpPr>
          <p:nvPr>
            <p:ph type="body" idx="1"/>
          </p:nvPr>
        </p:nvSpPr>
        <p:spPr/>
        <p:txBody>
          <a:bodyPr/>
          <a:lstStyle/>
          <a:p>
            <a:r>
              <a:rPr lang="en-US" dirty="0" smtClean="0"/>
              <a:t>SMP, MIPPA, Duals Demonstration</a:t>
            </a:r>
            <a:endParaRPr lang="en-US" dirty="0"/>
          </a:p>
        </p:txBody>
      </p:sp>
      <p:sp>
        <p:nvSpPr>
          <p:cNvPr id="2" name="Slide Number Placeholder 1"/>
          <p:cNvSpPr>
            <a:spLocks noGrp="1"/>
          </p:cNvSpPr>
          <p:nvPr>
            <p:ph type="sldNum" sz="quarter" idx="10"/>
          </p:nvPr>
        </p:nvSpPr>
        <p:spPr/>
        <p:txBody>
          <a:bodyPr/>
          <a:lstStyle/>
          <a:p>
            <a:fld id="{3F8D7C79-9F0D-45BA-8AA8-25F5A89F7A34}"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12527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MIPPA Reporting </a:t>
            </a:r>
            <a:endParaRPr lang="en-US" dirty="0"/>
          </a:p>
        </p:txBody>
      </p:sp>
      <p:sp>
        <p:nvSpPr>
          <p:cNvPr id="3" name="Content Placeholder 2"/>
          <p:cNvSpPr>
            <a:spLocks noGrp="1"/>
          </p:cNvSpPr>
          <p:nvPr>
            <p:ph idx="1"/>
          </p:nvPr>
        </p:nvSpPr>
        <p:spPr>
          <a:xfrm>
            <a:off x="457200" y="3301731"/>
            <a:ext cx="8229600" cy="2587625"/>
          </a:xfrm>
        </p:spPr>
        <p:txBody>
          <a:bodyPr/>
          <a:lstStyle/>
          <a:p>
            <a:r>
              <a:rPr lang="en-US" sz="2800" dirty="0" smtClean="0"/>
              <a:t>MIPPA is a required field</a:t>
            </a:r>
          </a:p>
          <a:p>
            <a:r>
              <a:rPr lang="en-US" sz="2800" dirty="0" smtClean="0"/>
              <a:t>Select “Yes” radio button when outreach includes MIPPA topics</a:t>
            </a:r>
          </a:p>
          <a:p>
            <a:endParaRPr lang="en-US" sz="900" dirty="0" smtClean="0"/>
          </a:p>
          <a:p>
            <a:pPr marL="1371600" lvl="3" indent="0">
              <a:buNone/>
            </a:pPr>
            <a:r>
              <a:rPr lang="en-US" dirty="0"/>
              <a:t>	</a:t>
            </a:r>
            <a:r>
              <a:rPr lang="en-US" sz="2200" dirty="0" smtClean="0"/>
              <a:t>--See the job aids for more details on MIPPA-qualifying </a:t>
            </a:r>
            <a:br>
              <a:rPr lang="en-US" sz="2200" dirty="0" smtClean="0"/>
            </a:br>
            <a:r>
              <a:rPr lang="en-US" sz="2200" dirty="0" smtClean="0"/>
              <a:t>          topics</a:t>
            </a:r>
            <a:endParaRPr lang="en-US" dirty="0" smtClean="0"/>
          </a:p>
          <a:p>
            <a:endParaRPr lang="en-US" dirty="0"/>
          </a:p>
        </p:txBody>
      </p:sp>
      <p:pic>
        <p:nvPicPr>
          <p:cNvPr id="5" name="Picture 4"/>
          <p:cNvPicPr>
            <a:picLocks noChangeAspect="1"/>
          </p:cNvPicPr>
          <p:nvPr/>
        </p:nvPicPr>
        <p:blipFill rotWithShape="1">
          <a:blip r:embed="rId3"/>
          <a:srcRect r="26350" b="76825"/>
          <a:stretch/>
        </p:blipFill>
        <p:spPr>
          <a:xfrm>
            <a:off x="1225751" y="2192083"/>
            <a:ext cx="6692498" cy="585518"/>
          </a:xfrm>
          <a:prstGeom prst="rect">
            <a:avLst/>
          </a:prstGeom>
          <a:ln>
            <a:noFill/>
          </a:ln>
          <a:effectLst>
            <a:outerShdw blurRad="292100" dist="139700" dir="2700000" algn="tl" rotWithShape="0">
              <a:srgbClr val="333333">
                <a:alpha val="65000"/>
              </a:srgbClr>
            </a:outerShdw>
          </a:effectLst>
        </p:spPr>
      </p:pic>
      <p:pic>
        <p:nvPicPr>
          <p:cNvPr id="6" name="Picture 5" descr="GWFifthGrade - ho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411" y="4920010"/>
            <a:ext cx="1587768" cy="1031338"/>
          </a:xfrm>
          <a:prstGeom prst="rect">
            <a:avLst/>
          </a:prstGeom>
        </p:spPr>
      </p:pic>
      <p:sp>
        <p:nvSpPr>
          <p:cNvPr id="4" name="Slide Number Placeholder 3"/>
          <p:cNvSpPr>
            <a:spLocks noGrp="1"/>
          </p:cNvSpPr>
          <p:nvPr>
            <p:ph type="sldNum" sz="quarter" idx="10"/>
          </p:nvPr>
        </p:nvSpPr>
        <p:spPr/>
        <p:txBody>
          <a:bodyPr/>
          <a:lstStyle/>
          <a:p>
            <a:fld id="{3F8D7C79-9F0D-45BA-8AA8-25F5A89F7A34}"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61940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SMP Reporting </a:t>
            </a:r>
            <a:endParaRPr lang="en-US" dirty="0"/>
          </a:p>
        </p:txBody>
      </p:sp>
      <p:sp>
        <p:nvSpPr>
          <p:cNvPr id="4" name="Content Placeholder 2"/>
          <p:cNvSpPr txBox="1">
            <a:spLocks/>
          </p:cNvSpPr>
          <p:nvPr/>
        </p:nvSpPr>
        <p:spPr bwMode="auto">
          <a:xfrm>
            <a:off x="457200" y="1763140"/>
            <a:ext cx="8229600" cy="414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25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solidFill>
                  <a:prstClr val="black"/>
                </a:solidFill>
              </a:rPr>
              <a:t>STARS does not eliminate need for SIRS account</a:t>
            </a:r>
          </a:p>
          <a:p>
            <a:pPr lvl="1"/>
            <a:r>
              <a:rPr lang="en-US" dirty="0" smtClean="0">
                <a:solidFill>
                  <a:prstClr val="black"/>
                </a:solidFill>
              </a:rPr>
              <a:t>Data is shared one way only (STARS to SIRS) and only once</a:t>
            </a:r>
          </a:p>
          <a:p>
            <a:pPr lvl="2"/>
            <a:r>
              <a:rPr lang="en-US" sz="2000" dirty="0" smtClean="0">
                <a:solidFill>
                  <a:prstClr val="black"/>
                </a:solidFill>
              </a:rPr>
              <a:t>Forms updated </a:t>
            </a:r>
            <a:r>
              <a:rPr lang="en-US" sz="2000" dirty="0" smtClean="0">
                <a:solidFill>
                  <a:prstClr val="black"/>
                </a:solidFill>
              </a:rPr>
              <a:t>in SIRS will not also be updated in STARS </a:t>
            </a:r>
          </a:p>
          <a:p>
            <a:pPr lvl="2"/>
            <a:r>
              <a:rPr lang="en-US" sz="2000" dirty="0" smtClean="0">
                <a:solidFill>
                  <a:prstClr val="black"/>
                </a:solidFill>
              </a:rPr>
              <a:t>In the event of an error, user must log in and update forms in both systems to make corrections/edits</a:t>
            </a:r>
          </a:p>
          <a:p>
            <a:pPr lvl="1"/>
            <a:r>
              <a:rPr lang="en-US" dirty="0" smtClean="0">
                <a:solidFill>
                  <a:prstClr val="black"/>
                </a:solidFill>
              </a:rPr>
              <a:t>“Send to SMP” (i.e. SIRS) should only be used for outreach and education that falls under both SHIP and SMP</a:t>
            </a:r>
          </a:p>
        </p:txBody>
      </p:sp>
      <p:sp>
        <p:nvSpPr>
          <p:cNvPr id="3" name="Slide Number Placeholder 2"/>
          <p:cNvSpPr>
            <a:spLocks noGrp="1"/>
          </p:cNvSpPr>
          <p:nvPr>
            <p:ph type="sldNum" sz="quarter" idx="10"/>
          </p:nvPr>
        </p:nvSpPr>
        <p:spPr/>
        <p:txBody>
          <a:bodyPr/>
          <a:lstStyle/>
          <a:p>
            <a:fld id="{3F8D7C79-9F0D-45BA-8AA8-25F5A89F7A34}" type="slidenum">
              <a:rPr lang="en-US" smtClean="0">
                <a:solidFill>
                  <a:prstClr val="black"/>
                </a:solidFill>
              </a:rPr>
              <a:pPr/>
              <a:t>9</a:t>
            </a:fld>
            <a:endParaRPr lang="en-US" dirty="0">
              <a:solidFill>
                <a:prstClr val="black"/>
              </a:solidFill>
            </a:endParaRPr>
          </a:p>
        </p:txBody>
      </p:sp>
      <p:pic>
        <p:nvPicPr>
          <p:cNvPr id="5" name="Picture 4"/>
          <p:cNvPicPr>
            <a:picLocks noChangeAspect="1"/>
          </p:cNvPicPr>
          <p:nvPr/>
        </p:nvPicPr>
        <p:blipFill rotWithShape="1">
          <a:blip r:embed="rId3"/>
          <a:srcRect l="-500" t="20626" r="500" b="51074"/>
          <a:stretch/>
        </p:blipFill>
        <p:spPr>
          <a:xfrm>
            <a:off x="2971800" y="5604945"/>
            <a:ext cx="5601696" cy="440763"/>
          </a:xfrm>
          <a:prstGeom prst="rect">
            <a:avLst/>
          </a:prstGeom>
          <a:ln>
            <a:noFill/>
          </a:ln>
          <a:effectLst>
            <a:outerShdw blurRad="292100" dist="139700" dir="2700000" algn="tl" rotWithShape="0">
              <a:srgbClr val="333333">
                <a:alpha val="65000"/>
              </a:srgbClr>
            </a:outerShdw>
          </a:effectLst>
        </p:spPr>
      </p:pic>
      <p:pic>
        <p:nvPicPr>
          <p:cNvPr id="6" name="Picture 5" descr="OJS 3: &lt;strong&gt;New&lt;/strong&gt; &lt;strong&gt;Features&lt;/strong&gt; Overview | Public Knowledge Projec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1072150"/>
            <a:ext cx="1004390" cy="690990"/>
          </a:xfrm>
          <a:prstGeom prst="rect">
            <a:avLst/>
          </a:prstGeom>
        </p:spPr>
      </p:pic>
    </p:spTree>
    <p:extLst>
      <p:ext uri="{BB962C8B-B14F-4D97-AF65-F5344CB8AC3E}">
        <p14:creationId xmlns:p14="http://schemas.microsoft.com/office/powerpoint/2010/main" val="14179528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10649</TotalTime>
  <Words>2757</Words>
  <Application>Microsoft Office PowerPoint</Application>
  <PresentationFormat>On-screen Show (4:3)</PresentationFormat>
  <Paragraphs>333</Paragraphs>
  <Slides>42</Slides>
  <Notes>42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Arial</vt:lpstr>
      <vt:lpstr>Calibri</vt:lpstr>
      <vt:lpstr>MS Mincho</vt:lpstr>
      <vt:lpstr>Tw Cen MT</vt:lpstr>
      <vt:lpstr>Wingdings</vt:lpstr>
      <vt:lpstr>Wingdings 2</vt:lpstr>
      <vt:lpstr>Median</vt:lpstr>
      <vt:lpstr>ACL</vt:lpstr>
      <vt:lpstr>1_ACL</vt:lpstr>
      <vt:lpstr>STARS Training: Group Outreach and Media Outreach Forms -Ginny Paulson, SHIP TA Center -Melissa Simpson, ACL</vt:lpstr>
      <vt:lpstr>Agenda</vt:lpstr>
      <vt:lpstr>Part One</vt:lpstr>
      <vt:lpstr>STARS</vt:lpstr>
      <vt:lpstr>STARS</vt:lpstr>
      <vt:lpstr>PowerPoint Presentation</vt:lpstr>
      <vt:lpstr>Sharing Data Overview </vt:lpstr>
      <vt:lpstr>MIPPA Reporting </vt:lpstr>
      <vt:lpstr>SMP Reporting </vt:lpstr>
      <vt:lpstr>“Send to SMP” Reporting, Continued… </vt:lpstr>
      <vt:lpstr>CMS Duals Demonstration Grants </vt:lpstr>
      <vt:lpstr>Outreach Forms Overview</vt:lpstr>
      <vt:lpstr>Splitting the PAM Form</vt:lpstr>
      <vt:lpstr>Group Outreach &amp; Education (GOE)</vt:lpstr>
      <vt:lpstr>Media Outreach &amp; Education (MOE)</vt:lpstr>
      <vt:lpstr>Demonstration</vt:lpstr>
      <vt:lpstr>Session Conducted By and Additional Team Members</vt:lpstr>
      <vt:lpstr>Event Details and Time</vt:lpstr>
      <vt:lpstr>Event Details and Time Cont’d</vt:lpstr>
      <vt:lpstr>Intended Audience</vt:lpstr>
      <vt:lpstr>Target Beneficiary Group</vt:lpstr>
      <vt:lpstr>Topics Discussed</vt:lpstr>
      <vt:lpstr>Part Two</vt:lpstr>
      <vt:lpstr>Have Questions about Part One?</vt:lpstr>
      <vt:lpstr>Data Transfer from NPR</vt:lpstr>
      <vt:lpstr>NPR Data Transfer into STARS</vt:lpstr>
      <vt:lpstr>Accessing NPR Data in STARS</vt:lpstr>
      <vt:lpstr>STARS Access</vt:lpstr>
      <vt:lpstr>STARS User Essentials</vt:lpstr>
      <vt:lpstr>Credentials email</vt:lpstr>
      <vt:lpstr>Password Email (possibility A)</vt:lpstr>
      <vt:lpstr>Password Email (possibility B)</vt:lpstr>
      <vt:lpstr>STARS Resources, Training, and Support</vt:lpstr>
      <vt:lpstr>STARS Landing Page</vt:lpstr>
      <vt:lpstr>STARS Job Aids</vt:lpstr>
      <vt:lpstr>Other Written Resources</vt:lpstr>
      <vt:lpstr>STARS Webinar Series</vt:lpstr>
      <vt:lpstr>Webinars and Other STARS Resources</vt:lpstr>
      <vt:lpstr>What’s the difference?</vt:lpstr>
      <vt:lpstr>Individualized Technical Assistance</vt:lpstr>
      <vt:lpstr>Have Questions?</vt:lpstr>
      <vt:lpstr>Thank you for participating!</vt:lpstr>
    </vt:vector>
  </TitlesOfParts>
  <Company>DHHS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Kinney</dc:creator>
  <cp:lastModifiedBy>Ginny Paulson</cp:lastModifiedBy>
  <cp:revision>725</cp:revision>
  <cp:lastPrinted>2018-09-24T16:53:38Z</cp:lastPrinted>
  <dcterms:created xsi:type="dcterms:W3CDTF">2016-03-07T21:56:05Z</dcterms:created>
  <dcterms:modified xsi:type="dcterms:W3CDTF">2018-09-24T16:54:21Z</dcterms:modified>
</cp:coreProperties>
</file>