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0" r:id="rId4"/>
    <p:sldMasterId id="2147483702" r:id="rId5"/>
  </p:sldMasterIdLst>
  <p:notesMasterIdLst>
    <p:notesMasterId r:id="rId68"/>
  </p:notesMasterIdLst>
  <p:handoutMasterIdLst>
    <p:handoutMasterId r:id="rId69"/>
  </p:handoutMasterIdLst>
  <p:sldIdLst>
    <p:sldId id="381" r:id="rId6"/>
    <p:sldId id="653" r:id="rId7"/>
    <p:sldId id="535" r:id="rId8"/>
    <p:sldId id="606" r:id="rId9"/>
    <p:sldId id="544" r:id="rId10"/>
    <p:sldId id="617" r:id="rId11"/>
    <p:sldId id="618" r:id="rId12"/>
    <p:sldId id="620" r:id="rId13"/>
    <p:sldId id="634" r:id="rId14"/>
    <p:sldId id="599" r:id="rId15"/>
    <p:sldId id="562" r:id="rId16"/>
    <p:sldId id="563"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51" r:id="rId31"/>
    <p:sldId id="635" r:id="rId32"/>
    <p:sldId id="577" r:id="rId33"/>
    <p:sldId id="578" r:id="rId34"/>
    <p:sldId id="579" r:id="rId35"/>
    <p:sldId id="613" r:id="rId36"/>
    <p:sldId id="614"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592" r:id="rId50"/>
    <p:sldId id="593" r:id="rId51"/>
    <p:sldId id="594" r:id="rId52"/>
    <p:sldId id="644" r:id="rId53"/>
    <p:sldId id="645" r:id="rId54"/>
    <p:sldId id="646" r:id="rId55"/>
    <p:sldId id="647" r:id="rId56"/>
    <p:sldId id="648" r:id="rId57"/>
    <p:sldId id="637" r:id="rId58"/>
    <p:sldId id="652" r:id="rId59"/>
    <p:sldId id="639" r:id="rId60"/>
    <p:sldId id="640" r:id="rId61"/>
    <p:sldId id="641" r:id="rId62"/>
    <p:sldId id="642" r:id="rId63"/>
    <p:sldId id="643" r:id="rId64"/>
    <p:sldId id="650" r:id="rId65"/>
    <p:sldId id="603" r:id="rId66"/>
    <p:sldId id="60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0000FF"/>
    <a:srgbClr val="000000"/>
    <a:srgbClr val="9971C5"/>
    <a:srgbClr val="A365D1"/>
    <a:srgbClr val="8D42C6"/>
    <a:srgbClr val="5959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7667" autoAdjust="0"/>
  </p:normalViewPr>
  <p:slideViewPr>
    <p:cSldViewPr>
      <p:cViewPr varScale="1">
        <p:scale>
          <a:sx n="84" d="100"/>
          <a:sy n="84" d="100"/>
        </p:scale>
        <p:origin x="786" y="96"/>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FE362-083C-4411-8F37-339B6125D77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990ADD0-93D2-4AD5-BDB3-4061121BA3C0}">
      <dgm:prSet/>
      <dgm:spPr/>
      <dgm:t>
        <a:bodyPr/>
        <a:lstStyle/>
        <a:p>
          <a:pPr rtl="0"/>
          <a:r>
            <a:rPr lang="en-US" dirty="0" smtClean="0"/>
            <a:t>1</a:t>
          </a:r>
          <a:r>
            <a:rPr lang="en-US" smtClean="0"/>
            <a:t>. Team </a:t>
          </a:r>
          <a:r>
            <a:rPr lang="en-US" dirty="0" smtClean="0"/>
            <a:t>Member Profile</a:t>
          </a:r>
          <a:endParaRPr lang="en-US" dirty="0"/>
        </a:p>
      </dgm:t>
    </dgm:pt>
    <dgm:pt modelId="{84B49058-1823-4BF3-B401-3F8EE6456B45}" type="parTrans" cxnId="{1F0A157C-956E-4642-8F4E-ADE26B7BCD20}">
      <dgm:prSet/>
      <dgm:spPr/>
      <dgm:t>
        <a:bodyPr/>
        <a:lstStyle/>
        <a:p>
          <a:endParaRPr lang="en-US"/>
        </a:p>
      </dgm:t>
    </dgm:pt>
    <dgm:pt modelId="{F48598A6-EFED-4D93-B11D-7FA4356F6E5B}" type="sibTrans" cxnId="{1F0A157C-956E-4642-8F4E-ADE26B7BCD20}">
      <dgm:prSet/>
      <dgm:spPr/>
      <dgm:t>
        <a:bodyPr/>
        <a:lstStyle/>
        <a:p>
          <a:endParaRPr lang="en-US"/>
        </a:p>
      </dgm:t>
    </dgm:pt>
    <dgm:pt modelId="{D728DFEF-0DAA-4974-95B3-8538594A4376}">
      <dgm:prSet/>
      <dgm:spPr>
        <a:ln w="85725">
          <a:noFill/>
        </a:ln>
      </dgm:spPr>
      <dgm:t>
        <a:bodyPr/>
        <a:lstStyle/>
        <a:p>
          <a:pPr rtl="0"/>
          <a:r>
            <a:rPr lang="en-US" dirty="0" smtClean="0"/>
            <a:t>*2. Credentials sent</a:t>
          </a:r>
          <a:br>
            <a:rPr lang="en-US" dirty="0" smtClean="0"/>
          </a:br>
          <a:r>
            <a:rPr lang="en-US" dirty="0" smtClean="0"/>
            <a:t> (i.e. Username and Password)</a:t>
          </a:r>
          <a:endParaRPr lang="en-US" dirty="0"/>
        </a:p>
      </dgm:t>
    </dgm:pt>
    <dgm:pt modelId="{6FC72998-43E6-43E0-A6BF-B5DE9265EC9A}" type="parTrans" cxnId="{0758C0EC-5CC3-474A-8702-C73B835412C7}">
      <dgm:prSet/>
      <dgm:spPr/>
      <dgm:t>
        <a:bodyPr/>
        <a:lstStyle/>
        <a:p>
          <a:endParaRPr lang="en-US"/>
        </a:p>
      </dgm:t>
    </dgm:pt>
    <dgm:pt modelId="{D6B5A29C-D9DD-4FEE-A820-474837102350}" type="sibTrans" cxnId="{0758C0EC-5CC3-474A-8702-C73B835412C7}">
      <dgm:prSet/>
      <dgm:spPr/>
      <dgm:t>
        <a:bodyPr/>
        <a:lstStyle/>
        <a:p>
          <a:endParaRPr lang="en-US"/>
        </a:p>
      </dgm:t>
    </dgm:pt>
    <dgm:pt modelId="{B221BD13-B495-4884-8497-BC938B31A124}">
      <dgm:prSet/>
      <dgm:spPr/>
      <dgm:t>
        <a:bodyPr/>
        <a:lstStyle/>
        <a:p>
          <a:pPr rtl="0"/>
          <a:r>
            <a:rPr lang="en-US" dirty="0" smtClean="0"/>
            <a:t>3. STARS landing page link</a:t>
          </a:r>
          <a:endParaRPr lang="en-US" dirty="0"/>
        </a:p>
      </dgm:t>
    </dgm:pt>
    <dgm:pt modelId="{4B743584-2B76-490E-9AC8-DD7F293C8CD1}" type="parTrans" cxnId="{FC99AC0F-0983-4E34-8242-BB72DCEE85ED}">
      <dgm:prSet/>
      <dgm:spPr/>
      <dgm:t>
        <a:bodyPr/>
        <a:lstStyle/>
        <a:p>
          <a:endParaRPr lang="en-US"/>
        </a:p>
      </dgm:t>
    </dgm:pt>
    <dgm:pt modelId="{55211A99-C63A-4AE1-83BD-C3CA256EC121}" type="sibTrans" cxnId="{FC99AC0F-0983-4E34-8242-BB72DCEE85ED}">
      <dgm:prSet/>
      <dgm:spPr/>
      <dgm:t>
        <a:bodyPr/>
        <a:lstStyle/>
        <a:p>
          <a:endParaRPr lang="en-US"/>
        </a:p>
      </dgm:t>
    </dgm:pt>
    <dgm:pt modelId="{59A49719-AA98-4C2E-B91A-54144569C187}" type="pres">
      <dgm:prSet presAssocID="{C19FE362-083C-4411-8F37-339B6125D776}" presName="Name0" presStyleCnt="0">
        <dgm:presLayoutVars>
          <dgm:dir/>
          <dgm:resizeHandles val="exact"/>
        </dgm:presLayoutVars>
      </dgm:prSet>
      <dgm:spPr/>
      <dgm:t>
        <a:bodyPr/>
        <a:lstStyle/>
        <a:p>
          <a:endParaRPr lang="en-US"/>
        </a:p>
      </dgm:t>
    </dgm:pt>
    <dgm:pt modelId="{3A6EB7CA-47C9-4C9E-88BE-5C085329A441}" type="pres">
      <dgm:prSet presAssocID="{0990ADD0-93D2-4AD5-BDB3-4061121BA3C0}" presName="node" presStyleLbl="node1" presStyleIdx="0" presStyleCnt="3" custScaleY="124721">
        <dgm:presLayoutVars>
          <dgm:bulletEnabled val="1"/>
        </dgm:presLayoutVars>
      </dgm:prSet>
      <dgm:spPr/>
      <dgm:t>
        <a:bodyPr/>
        <a:lstStyle/>
        <a:p>
          <a:endParaRPr lang="en-US"/>
        </a:p>
      </dgm:t>
    </dgm:pt>
    <dgm:pt modelId="{8320ADBB-7CCE-4846-8020-74B94C14308A}" type="pres">
      <dgm:prSet presAssocID="{F48598A6-EFED-4D93-B11D-7FA4356F6E5B}" presName="sibTrans" presStyleLbl="sibTrans2D1" presStyleIdx="0" presStyleCnt="2"/>
      <dgm:spPr/>
      <dgm:t>
        <a:bodyPr/>
        <a:lstStyle/>
        <a:p>
          <a:endParaRPr lang="en-US"/>
        </a:p>
      </dgm:t>
    </dgm:pt>
    <dgm:pt modelId="{681BC48B-87A4-4074-BB00-BA95B9DFBE9F}" type="pres">
      <dgm:prSet presAssocID="{F48598A6-EFED-4D93-B11D-7FA4356F6E5B}" presName="connectorText" presStyleLbl="sibTrans2D1" presStyleIdx="0" presStyleCnt="2"/>
      <dgm:spPr/>
      <dgm:t>
        <a:bodyPr/>
        <a:lstStyle/>
        <a:p>
          <a:endParaRPr lang="en-US"/>
        </a:p>
      </dgm:t>
    </dgm:pt>
    <dgm:pt modelId="{B0933C41-4E92-43B2-B88C-AEE17F485D09}" type="pres">
      <dgm:prSet presAssocID="{D728DFEF-0DAA-4974-95B3-8538594A4376}" presName="node" presStyleLbl="node1" presStyleIdx="1" presStyleCnt="3" custScaleY="124721">
        <dgm:presLayoutVars>
          <dgm:bulletEnabled val="1"/>
        </dgm:presLayoutVars>
      </dgm:prSet>
      <dgm:spPr/>
      <dgm:t>
        <a:bodyPr/>
        <a:lstStyle/>
        <a:p>
          <a:endParaRPr lang="en-US"/>
        </a:p>
      </dgm:t>
    </dgm:pt>
    <dgm:pt modelId="{EFD15D5E-3DF8-42E2-97E8-83993EB29826}" type="pres">
      <dgm:prSet presAssocID="{D6B5A29C-D9DD-4FEE-A820-474837102350}" presName="sibTrans" presStyleLbl="sibTrans2D1" presStyleIdx="1" presStyleCnt="2"/>
      <dgm:spPr/>
      <dgm:t>
        <a:bodyPr/>
        <a:lstStyle/>
        <a:p>
          <a:endParaRPr lang="en-US"/>
        </a:p>
      </dgm:t>
    </dgm:pt>
    <dgm:pt modelId="{0CE8CC1B-5501-4EEB-8A12-D06CAE4B743E}" type="pres">
      <dgm:prSet presAssocID="{D6B5A29C-D9DD-4FEE-A820-474837102350}" presName="connectorText" presStyleLbl="sibTrans2D1" presStyleIdx="1" presStyleCnt="2"/>
      <dgm:spPr/>
      <dgm:t>
        <a:bodyPr/>
        <a:lstStyle/>
        <a:p>
          <a:endParaRPr lang="en-US"/>
        </a:p>
      </dgm:t>
    </dgm:pt>
    <dgm:pt modelId="{89D5E7A0-11F8-4B93-AEB2-1E49480AE0F5}" type="pres">
      <dgm:prSet presAssocID="{B221BD13-B495-4884-8497-BC938B31A124}" presName="node" presStyleLbl="node1" presStyleIdx="2" presStyleCnt="3" custScaleY="135566">
        <dgm:presLayoutVars>
          <dgm:bulletEnabled val="1"/>
        </dgm:presLayoutVars>
      </dgm:prSet>
      <dgm:spPr/>
      <dgm:t>
        <a:bodyPr/>
        <a:lstStyle/>
        <a:p>
          <a:endParaRPr lang="en-US"/>
        </a:p>
      </dgm:t>
    </dgm:pt>
  </dgm:ptLst>
  <dgm:cxnLst>
    <dgm:cxn modelId="{1F0A157C-956E-4642-8F4E-ADE26B7BCD20}" srcId="{C19FE362-083C-4411-8F37-339B6125D776}" destId="{0990ADD0-93D2-4AD5-BDB3-4061121BA3C0}" srcOrd="0" destOrd="0" parTransId="{84B49058-1823-4BF3-B401-3F8EE6456B45}" sibTransId="{F48598A6-EFED-4D93-B11D-7FA4356F6E5B}"/>
    <dgm:cxn modelId="{90ACDD8A-EC28-4F51-924E-EB6A4E0D4D1B}" type="presOf" srcId="{C19FE362-083C-4411-8F37-339B6125D776}" destId="{59A49719-AA98-4C2E-B91A-54144569C187}" srcOrd="0" destOrd="0" presId="urn:microsoft.com/office/officeart/2005/8/layout/process1"/>
    <dgm:cxn modelId="{2A477B2E-FFEF-414B-AD74-94D4936ED647}" type="presOf" srcId="{D728DFEF-0DAA-4974-95B3-8538594A4376}" destId="{B0933C41-4E92-43B2-B88C-AEE17F485D09}" srcOrd="0" destOrd="0" presId="urn:microsoft.com/office/officeart/2005/8/layout/process1"/>
    <dgm:cxn modelId="{70DD6B6F-C836-41FA-8D30-2F2F084937CE}" type="presOf" srcId="{D6B5A29C-D9DD-4FEE-A820-474837102350}" destId="{0CE8CC1B-5501-4EEB-8A12-D06CAE4B743E}" srcOrd="1" destOrd="0" presId="urn:microsoft.com/office/officeart/2005/8/layout/process1"/>
    <dgm:cxn modelId="{1EB212B4-A1C0-4780-9B60-55835B0C4AFC}" type="presOf" srcId="{D6B5A29C-D9DD-4FEE-A820-474837102350}" destId="{EFD15D5E-3DF8-42E2-97E8-83993EB29826}" srcOrd="0" destOrd="0" presId="urn:microsoft.com/office/officeart/2005/8/layout/process1"/>
    <dgm:cxn modelId="{0758C0EC-5CC3-474A-8702-C73B835412C7}" srcId="{C19FE362-083C-4411-8F37-339B6125D776}" destId="{D728DFEF-0DAA-4974-95B3-8538594A4376}" srcOrd="1" destOrd="0" parTransId="{6FC72998-43E6-43E0-A6BF-B5DE9265EC9A}" sibTransId="{D6B5A29C-D9DD-4FEE-A820-474837102350}"/>
    <dgm:cxn modelId="{5F60A632-047A-4EB0-8541-48311269A5F3}" type="presOf" srcId="{0990ADD0-93D2-4AD5-BDB3-4061121BA3C0}" destId="{3A6EB7CA-47C9-4C9E-88BE-5C085329A441}" srcOrd="0" destOrd="0" presId="urn:microsoft.com/office/officeart/2005/8/layout/process1"/>
    <dgm:cxn modelId="{FC99AC0F-0983-4E34-8242-BB72DCEE85ED}" srcId="{C19FE362-083C-4411-8F37-339B6125D776}" destId="{B221BD13-B495-4884-8497-BC938B31A124}" srcOrd="2" destOrd="0" parTransId="{4B743584-2B76-490E-9AC8-DD7F293C8CD1}" sibTransId="{55211A99-C63A-4AE1-83BD-C3CA256EC121}"/>
    <dgm:cxn modelId="{23CA806B-1B51-4FEE-9E77-7EF6116B70B4}" type="presOf" srcId="{F48598A6-EFED-4D93-B11D-7FA4356F6E5B}" destId="{8320ADBB-7CCE-4846-8020-74B94C14308A}" srcOrd="0" destOrd="0" presId="urn:microsoft.com/office/officeart/2005/8/layout/process1"/>
    <dgm:cxn modelId="{C6992EF1-0858-4798-8501-931760C74981}" type="presOf" srcId="{B221BD13-B495-4884-8497-BC938B31A124}" destId="{89D5E7A0-11F8-4B93-AEB2-1E49480AE0F5}" srcOrd="0" destOrd="0" presId="urn:microsoft.com/office/officeart/2005/8/layout/process1"/>
    <dgm:cxn modelId="{83532437-8A50-49B8-AB04-D30EE60C9686}" type="presOf" srcId="{F48598A6-EFED-4D93-B11D-7FA4356F6E5B}" destId="{681BC48B-87A4-4074-BB00-BA95B9DFBE9F}" srcOrd="1" destOrd="0" presId="urn:microsoft.com/office/officeart/2005/8/layout/process1"/>
    <dgm:cxn modelId="{8B1DE723-9816-40AA-B2DC-76A2627E8C91}" type="presParOf" srcId="{59A49719-AA98-4C2E-B91A-54144569C187}" destId="{3A6EB7CA-47C9-4C9E-88BE-5C085329A441}" srcOrd="0" destOrd="0" presId="urn:microsoft.com/office/officeart/2005/8/layout/process1"/>
    <dgm:cxn modelId="{A0E220C7-5714-40EF-B489-5C31FA382BCF}" type="presParOf" srcId="{59A49719-AA98-4C2E-B91A-54144569C187}" destId="{8320ADBB-7CCE-4846-8020-74B94C14308A}" srcOrd="1" destOrd="0" presId="urn:microsoft.com/office/officeart/2005/8/layout/process1"/>
    <dgm:cxn modelId="{7D1929DB-1E34-4433-9FB2-D5830A4BA76C}" type="presParOf" srcId="{8320ADBB-7CCE-4846-8020-74B94C14308A}" destId="{681BC48B-87A4-4074-BB00-BA95B9DFBE9F}" srcOrd="0" destOrd="0" presId="urn:microsoft.com/office/officeart/2005/8/layout/process1"/>
    <dgm:cxn modelId="{3A6390C2-7629-4F7D-BEBE-C088010B5E08}" type="presParOf" srcId="{59A49719-AA98-4C2E-B91A-54144569C187}" destId="{B0933C41-4E92-43B2-B88C-AEE17F485D09}" srcOrd="2" destOrd="0" presId="urn:microsoft.com/office/officeart/2005/8/layout/process1"/>
    <dgm:cxn modelId="{A21A2D5A-3C4B-4880-8FE1-44083642577A}" type="presParOf" srcId="{59A49719-AA98-4C2E-B91A-54144569C187}" destId="{EFD15D5E-3DF8-42E2-97E8-83993EB29826}" srcOrd="3" destOrd="0" presId="urn:microsoft.com/office/officeart/2005/8/layout/process1"/>
    <dgm:cxn modelId="{9116312C-7DAC-440B-A6D8-0F0D5F10AA10}" type="presParOf" srcId="{EFD15D5E-3DF8-42E2-97E8-83993EB29826}" destId="{0CE8CC1B-5501-4EEB-8A12-D06CAE4B743E}" srcOrd="0" destOrd="0" presId="urn:microsoft.com/office/officeart/2005/8/layout/process1"/>
    <dgm:cxn modelId="{8DF5659E-33AC-40CD-86C9-35F7EDD12894}" type="presParOf" srcId="{59A49719-AA98-4C2E-B91A-54144569C187}" destId="{89D5E7A0-11F8-4B93-AEB2-1E49480AE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023C5DB2-FEB3-42FC-B15D-C004BF22201C}" type="presOf" srcId="{7FE8E665-89AD-4AF6-8B42-6FA234FC84DC}" destId="{42648621-81E7-4066-A374-5D96666B3266}" srcOrd="0" destOrd="0" presId="urn:microsoft.com/office/officeart/2005/8/layout/rings+Icon"/>
    <dgm:cxn modelId="{AB84EAB7-EDB8-4E31-B609-FD2844798C88}" type="presOf" srcId="{6682BC5D-CDF8-4AD6-A3CB-E99DD49A816F}" destId="{A18A5167-FE49-4AF3-8EE5-32CCFABD5220}"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23B31DF3-B013-43C5-8FDD-0B2106EB171F}" srcId="{DF10402F-A7D6-4911-8071-389FF38CC80F}" destId="{7FE8E665-89AD-4AF6-8B42-6FA234FC84DC}" srcOrd="0" destOrd="0" parTransId="{8D50E78A-83BA-4FF1-BD92-B792CDC774D9}" sibTransId="{150E008D-D770-4B61-A5EE-D5A834F56A14}"/>
    <dgm:cxn modelId="{29409230-FEF4-4C8C-9C50-D83D5806E2BE}" type="presOf" srcId="{DF10402F-A7D6-4911-8071-389FF38CC80F}" destId="{9792CFC8-7AF1-42D1-99C0-BDE627267232}"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E6371E47-E515-45EE-9948-7A1A6A6A27ED}" type="presOf" srcId="{A873D424-A1A4-46A8-9AB6-26CEFF9EFAAA}" destId="{41B87863-A991-4D3C-974E-3081E7D60BAE}" srcOrd="0" destOrd="0" presId="urn:microsoft.com/office/officeart/2005/8/layout/rings+Icon"/>
    <dgm:cxn modelId="{03543201-B9EB-4549-BA9E-5BB324C3F66A}" type="presParOf" srcId="{9792CFC8-7AF1-42D1-99C0-BDE627267232}" destId="{42648621-81E7-4066-A374-5D96666B3266}" srcOrd="0" destOrd="0" presId="urn:microsoft.com/office/officeart/2005/8/layout/rings+Icon"/>
    <dgm:cxn modelId="{1763509A-F0F6-4667-95F4-D0D99617DCE0}" type="presParOf" srcId="{9792CFC8-7AF1-42D1-99C0-BDE627267232}" destId="{A18A5167-FE49-4AF3-8EE5-32CCFABD5220}" srcOrd="1" destOrd="0" presId="urn:microsoft.com/office/officeart/2005/8/layout/rings+Icon"/>
    <dgm:cxn modelId="{7DAD79FA-9685-4D8A-8167-E385E1E36EFD}"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8F41AEA-78B9-4E14-8941-3CA72E46017E}">
      <dgm:prSet phldrT="[Text]" custT="1"/>
      <dgm:spPr/>
      <dgm:t>
        <a:bodyPr/>
        <a:lstStyle/>
        <a:p>
          <a:r>
            <a:rPr lang="en-US" sz="2800" b="1" dirty="0" smtClean="0"/>
            <a:t>Group and Media Outreach Forms </a:t>
          </a:r>
          <a:br>
            <a:rPr lang="en-US" sz="2800" b="1" dirty="0" smtClean="0"/>
          </a:br>
          <a:r>
            <a:rPr lang="en-US" sz="2800" b="1" dirty="0" smtClean="0"/>
            <a:t>November </a:t>
          </a:r>
          <a:r>
            <a:rPr lang="en-US" sz="2800" b="1" dirty="0" smtClean="0"/>
            <a:t>29)</a:t>
          </a:r>
          <a:endParaRPr lang="en-US" sz="2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dgm:t>
        <a:bodyPr/>
        <a:lstStyle/>
        <a:p>
          <a:r>
            <a:rPr lang="en-US" b="1" dirty="0" smtClean="0"/>
            <a:t>About this series</a:t>
          </a:r>
          <a:endParaRPr lang="en-US" b="1" dirty="0"/>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dgm:spPr/>
      <dgm:t>
        <a:bodyPr/>
        <a:lstStyle/>
        <a:p>
          <a:r>
            <a:rPr lang="en-US" b="1" dirty="0" smtClean="0"/>
            <a:t>Intended for all users invited by a SHIP leader</a:t>
          </a:r>
          <a:endParaRPr lang="en-US"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C01AF53C-B2E5-44C4-8232-51AD5DF69110}">
      <dgm:prSet phldrT="[Text]" custT="1"/>
      <dgm:spPr/>
      <dgm:t>
        <a:bodyPr/>
        <a:lstStyle/>
        <a:p>
          <a:r>
            <a:rPr lang="en-US" sz="2800" b="1" dirty="0" smtClean="0"/>
            <a:t>STARS Searches  and Reports </a:t>
          </a:r>
          <a:endParaRPr lang="en-US" sz="2800" b="1" dirty="0" smtClean="0"/>
        </a:p>
        <a:p>
          <a:r>
            <a:rPr lang="en-US" sz="2800" b="1" dirty="0" smtClean="0"/>
            <a:t>(TBD)</a:t>
          </a:r>
          <a:endParaRPr lang="en-US" sz="2800" b="1" dirty="0"/>
        </a:p>
      </dgm:t>
    </dgm:pt>
    <dgm:pt modelId="{62F1EEAF-8687-4599-A637-8284E3CCB6D2}" type="parTrans" cxnId="{AB488825-7EE1-4863-90DD-D64E30805AC7}">
      <dgm:prSet/>
      <dgm:spPr/>
    </dgm:pt>
    <dgm:pt modelId="{B6D607FE-FC0E-44BB-A791-5B7FEEDBE804}" type="sibTrans" cxnId="{AB488825-7EE1-4863-90DD-D64E30805AC7}">
      <dgm:prSet/>
      <dgm:spPr/>
    </dgm:pt>
    <dgm:pt modelId="{072F4C38-477C-4A4A-84E7-54304CB80A4D}">
      <dgm:prSet phldrT="[Text]" custT="1"/>
      <dgm:spPr/>
      <dgm:t>
        <a:bodyPr/>
        <a:lstStyle/>
        <a:p>
          <a:r>
            <a:rPr lang="en-US" sz="2800" b="1" dirty="0" smtClean="0"/>
            <a:t>Entering Team Members</a:t>
          </a:r>
          <a:br>
            <a:rPr lang="en-US" sz="2800" b="1" dirty="0" smtClean="0"/>
          </a:br>
          <a:r>
            <a:rPr lang="en-US" sz="2800" b="1" dirty="0" smtClean="0"/>
            <a:t>(December 20)</a:t>
          </a:r>
          <a:endParaRPr lang="en-US" sz="2800" b="1" dirty="0"/>
        </a:p>
      </dgm:t>
    </dgm:pt>
    <dgm:pt modelId="{46BAC95F-A5A2-4464-92F7-07F1C17F5E2D}" type="parTrans" cxnId="{11040B20-3DC0-4132-86DA-36056AF23B26}">
      <dgm:prSet/>
      <dgm:spPr/>
    </dgm:pt>
    <dgm:pt modelId="{C8D2EE7C-6D1B-4B36-A1D8-614318005ECF}" type="sibTrans" cxnId="{11040B20-3DC0-4132-86DA-36056AF23B26}">
      <dgm:prSet/>
      <dgm:spPr/>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224E6D7D-6601-46CB-9FE8-BFF3BD833660}" type="pres">
      <dgm:prSet presAssocID="{C01AF53C-B2E5-44C4-8232-51AD5DF69110}" presName="parentLin" presStyleCnt="0"/>
      <dgm:spPr/>
    </dgm:pt>
    <dgm:pt modelId="{ED147AD0-DB0B-4D57-B35D-ABDB5C44D15F}" type="pres">
      <dgm:prSet presAssocID="{C01AF53C-B2E5-44C4-8232-51AD5DF69110}" presName="parentLeftMargin" presStyleLbl="node1" presStyleIdx="0" presStyleCnt="4"/>
      <dgm:spPr/>
      <dgm:t>
        <a:bodyPr/>
        <a:lstStyle/>
        <a:p>
          <a:endParaRPr lang="en-US"/>
        </a:p>
      </dgm:t>
    </dgm:pt>
    <dgm:pt modelId="{EF0C3FB9-B07A-4346-8A1D-7E52A3244DBA}" type="pres">
      <dgm:prSet presAssocID="{C01AF53C-B2E5-44C4-8232-51AD5DF69110}" presName="parentText" presStyleLbl="node1" presStyleIdx="0" presStyleCnt="4">
        <dgm:presLayoutVars>
          <dgm:chMax val="0"/>
          <dgm:bulletEnabled val="1"/>
        </dgm:presLayoutVars>
      </dgm:prSet>
      <dgm:spPr/>
      <dgm:t>
        <a:bodyPr/>
        <a:lstStyle/>
        <a:p>
          <a:endParaRPr lang="en-US"/>
        </a:p>
      </dgm:t>
    </dgm:pt>
    <dgm:pt modelId="{6938ECBA-7F32-4448-8E67-AEC941E6C0E4}" type="pres">
      <dgm:prSet presAssocID="{C01AF53C-B2E5-44C4-8232-51AD5DF69110}" presName="negativeSpace" presStyleCnt="0"/>
      <dgm:spPr/>
    </dgm:pt>
    <dgm:pt modelId="{584F126D-F267-47C6-B29B-742DCEEA1460}" type="pres">
      <dgm:prSet presAssocID="{C01AF53C-B2E5-44C4-8232-51AD5DF69110}" presName="childText" presStyleLbl="conFgAcc1" presStyleIdx="0" presStyleCnt="4">
        <dgm:presLayoutVars>
          <dgm:bulletEnabled val="1"/>
        </dgm:presLayoutVars>
      </dgm:prSet>
      <dgm:spPr/>
    </dgm:pt>
    <dgm:pt modelId="{0AC16B16-75C4-417D-9BAE-E9B967AE0187}" type="pres">
      <dgm:prSet presAssocID="{B6D607FE-FC0E-44BB-A791-5B7FEEDBE804}" presName="spaceBetweenRectangles" presStyleCnt="0"/>
      <dgm:spPr/>
    </dgm:pt>
    <dgm:pt modelId="{332D22D4-CA83-4F8C-AE76-1AAE64E7F806}" type="pres">
      <dgm:prSet presAssocID="{072F4C38-477C-4A4A-84E7-54304CB80A4D}" presName="parentLin" presStyleCnt="0"/>
      <dgm:spPr/>
    </dgm:pt>
    <dgm:pt modelId="{6FDB4547-8CCD-42D1-9CD2-7BBDD7FF70C0}" type="pres">
      <dgm:prSet presAssocID="{072F4C38-477C-4A4A-84E7-54304CB80A4D}" presName="parentLeftMargin" presStyleLbl="node1" presStyleIdx="0" presStyleCnt="4"/>
      <dgm:spPr/>
      <dgm:t>
        <a:bodyPr/>
        <a:lstStyle/>
        <a:p>
          <a:endParaRPr lang="en-US"/>
        </a:p>
      </dgm:t>
    </dgm:pt>
    <dgm:pt modelId="{EE208670-684D-4A58-97E8-72A541984159}" type="pres">
      <dgm:prSet presAssocID="{072F4C38-477C-4A4A-84E7-54304CB80A4D}" presName="parentText" presStyleLbl="node1" presStyleIdx="1" presStyleCnt="4">
        <dgm:presLayoutVars>
          <dgm:chMax val="0"/>
          <dgm:bulletEnabled val="1"/>
        </dgm:presLayoutVars>
      </dgm:prSet>
      <dgm:spPr/>
      <dgm:t>
        <a:bodyPr/>
        <a:lstStyle/>
        <a:p>
          <a:endParaRPr lang="en-US"/>
        </a:p>
      </dgm:t>
    </dgm:pt>
    <dgm:pt modelId="{0BE363DA-2129-439C-8590-E5CCA465BE3F}" type="pres">
      <dgm:prSet presAssocID="{072F4C38-477C-4A4A-84E7-54304CB80A4D}" presName="negativeSpace" presStyleCnt="0"/>
      <dgm:spPr/>
    </dgm:pt>
    <dgm:pt modelId="{A68CD3D7-93F2-4661-B3B3-B2CDFCD196DD}" type="pres">
      <dgm:prSet presAssocID="{072F4C38-477C-4A4A-84E7-54304CB80A4D}" presName="childText" presStyleLbl="conFgAcc1" presStyleIdx="1" presStyleCnt="4">
        <dgm:presLayoutVars>
          <dgm:bulletEnabled val="1"/>
        </dgm:presLayoutVars>
      </dgm:prSet>
      <dgm:spPr/>
    </dgm:pt>
    <dgm:pt modelId="{72F16BDC-96F8-4CAD-933C-CA53E1CF7DE6}" type="pres">
      <dgm:prSet presAssocID="{C8D2EE7C-6D1B-4B36-A1D8-614318005ECF}" presName="spaceBetweenRectangles" presStyleCnt="0"/>
      <dgm:spPr/>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8C9F17BC-F605-4243-8674-9B77A4F1948E}" type="presOf" srcId="{A8F41AEA-78B9-4E14-8941-3CA72E46017E}" destId="{BCD2F4EB-303A-4A73-85ED-0CD032CE3AA5}" srcOrd="0" destOrd="0" presId="urn:microsoft.com/office/officeart/2005/8/layout/list1"/>
    <dgm:cxn modelId="{C4A59256-EF1A-494A-AED6-72D053790BCF}" type="presOf" srcId="{072F4C38-477C-4A4A-84E7-54304CB80A4D}" destId="{6FDB4547-8CCD-42D1-9CD2-7BBDD7FF70C0}" srcOrd="0" destOrd="0" presId="urn:microsoft.com/office/officeart/2005/8/layout/list1"/>
    <dgm:cxn modelId="{87C20AF3-0F0B-4B38-88F7-AE5A4BE59C58}" type="presOf" srcId="{072F4C38-477C-4A4A-84E7-54304CB80A4D}" destId="{EE208670-684D-4A58-97E8-72A541984159}" srcOrd="1" destOrd="0" presId="urn:microsoft.com/office/officeart/2005/8/layout/list1"/>
    <dgm:cxn modelId="{79EB4556-23F6-4A30-A89B-8D898BC9F522}" srcId="{3B14AD4F-99DF-42A1-B872-7638CC3AA674}" destId="{A8F41AEA-78B9-4E14-8941-3CA72E46017E}" srcOrd="2" destOrd="0" parTransId="{BBE8A999-00B2-43C1-B6BC-AE1366EC9BF5}" sibTransId="{8DE8B81C-A3C6-4BFE-A5D9-18857DF3EE6E}"/>
    <dgm:cxn modelId="{DB2CDA7E-2B4F-4116-8F70-905DB2D58A84}" type="presOf" srcId="{0F3BCF19-4516-4821-B192-1032B2B67A3E}" destId="{3AD9CFE8-59F0-4C2B-AA97-538DF88AA3C2}" srcOrd="0" destOrd="0" presId="urn:microsoft.com/office/officeart/2005/8/layout/list1"/>
    <dgm:cxn modelId="{3C38DD13-8E3F-448B-BE81-5BCED195F176}" type="presOf" srcId="{3B14AD4F-99DF-42A1-B872-7638CC3AA674}" destId="{9D939D9E-8AB9-4656-8B15-E7B864FD6918}" srcOrd="0" destOrd="0" presId="urn:microsoft.com/office/officeart/2005/8/layout/list1"/>
    <dgm:cxn modelId="{555E7CAF-66E7-42B6-9868-0F6E8EFCF44A}" srcId="{0F3BCF19-4516-4821-B192-1032B2B67A3E}" destId="{EBF92F7A-A3BA-4A49-8018-7D56C8F9C21C}" srcOrd="0" destOrd="0" parTransId="{28254F31-3CAA-484C-9C90-0DE38301AB9C}" sibTransId="{1B92F512-F686-49AC-936E-5418158944C6}"/>
    <dgm:cxn modelId="{72547406-F0CE-4FBA-A1C6-78F96E5C5494}" type="presOf" srcId="{C01AF53C-B2E5-44C4-8232-51AD5DF69110}" destId="{ED147AD0-DB0B-4D57-B35D-ABDB5C44D15F}" srcOrd="0" destOrd="0" presId="urn:microsoft.com/office/officeart/2005/8/layout/list1"/>
    <dgm:cxn modelId="{AB488825-7EE1-4863-90DD-D64E30805AC7}" srcId="{3B14AD4F-99DF-42A1-B872-7638CC3AA674}" destId="{C01AF53C-B2E5-44C4-8232-51AD5DF69110}" srcOrd="0" destOrd="0" parTransId="{62F1EEAF-8687-4599-A637-8284E3CCB6D2}" sibTransId="{B6D607FE-FC0E-44BB-A791-5B7FEEDBE804}"/>
    <dgm:cxn modelId="{11040B20-3DC0-4132-86DA-36056AF23B26}" srcId="{3B14AD4F-99DF-42A1-B872-7638CC3AA674}" destId="{072F4C38-477C-4A4A-84E7-54304CB80A4D}" srcOrd="1" destOrd="0" parTransId="{46BAC95F-A5A2-4464-92F7-07F1C17F5E2D}" sibTransId="{C8D2EE7C-6D1B-4B36-A1D8-614318005ECF}"/>
    <dgm:cxn modelId="{2DAC9DE5-BE30-4A99-866E-495BF12F60A8}" type="presOf" srcId="{EBF92F7A-A3BA-4A49-8018-7D56C8F9C21C}" destId="{37057751-799F-4F7C-886E-66969B14E6C4}" srcOrd="0" destOrd="0" presId="urn:microsoft.com/office/officeart/2005/8/layout/list1"/>
    <dgm:cxn modelId="{2B27C762-863B-4087-8098-CBA09859D8A5}" srcId="{3B14AD4F-99DF-42A1-B872-7638CC3AA674}" destId="{0F3BCF19-4516-4821-B192-1032B2B67A3E}" srcOrd="3" destOrd="0" parTransId="{7212DA35-EAB6-4A0F-822D-990136AC905E}" sibTransId="{B54FC5F0-169A-42C4-B545-696B53C99C7E}"/>
    <dgm:cxn modelId="{830FBE19-0BAD-4577-97C4-FB674AD38E65}" type="presOf" srcId="{A8F41AEA-78B9-4E14-8941-3CA72E46017E}" destId="{E2E46FAD-06B9-43D9-9BEF-2717886805A8}" srcOrd="1" destOrd="0" presId="urn:microsoft.com/office/officeart/2005/8/layout/list1"/>
    <dgm:cxn modelId="{EA3196FB-674B-4079-85CB-9A98D5972A5D}" type="presOf" srcId="{C01AF53C-B2E5-44C4-8232-51AD5DF69110}" destId="{EF0C3FB9-B07A-4346-8A1D-7E52A3244DBA}" srcOrd="1" destOrd="0" presId="urn:microsoft.com/office/officeart/2005/8/layout/list1"/>
    <dgm:cxn modelId="{071876ED-404C-4FD9-B6DC-77E646E7D244}" type="presOf" srcId="{0F3BCF19-4516-4821-B192-1032B2B67A3E}" destId="{D1C7FF6D-0167-4EDC-8A4C-F22D3E218C53}" srcOrd="1" destOrd="0" presId="urn:microsoft.com/office/officeart/2005/8/layout/list1"/>
    <dgm:cxn modelId="{56872205-F11E-4074-BA8F-C294B5F87987}" type="presParOf" srcId="{9D939D9E-8AB9-4656-8B15-E7B864FD6918}" destId="{224E6D7D-6601-46CB-9FE8-BFF3BD833660}" srcOrd="0" destOrd="0" presId="urn:microsoft.com/office/officeart/2005/8/layout/list1"/>
    <dgm:cxn modelId="{ABC4C8C0-0D59-4D76-9BAC-C0A0A423A877}" type="presParOf" srcId="{224E6D7D-6601-46CB-9FE8-BFF3BD833660}" destId="{ED147AD0-DB0B-4D57-B35D-ABDB5C44D15F}" srcOrd="0" destOrd="0" presId="urn:microsoft.com/office/officeart/2005/8/layout/list1"/>
    <dgm:cxn modelId="{63766C80-B11F-44F2-9288-C90AA3CA0406}" type="presParOf" srcId="{224E6D7D-6601-46CB-9FE8-BFF3BD833660}" destId="{EF0C3FB9-B07A-4346-8A1D-7E52A3244DBA}" srcOrd="1" destOrd="0" presId="urn:microsoft.com/office/officeart/2005/8/layout/list1"/>
    <dgm:cxn modelId="{00B89DA6-D33E-4B47-9F29-5F27C34D6C6A}" type="presParOf" srcId="{9D939D9E-8AB9-4656-8B15-E7B864FD6918}" destId="{6938ECBA-7F32-4448-8E67-AEC941E6C0E4}" srcOrd="1" destOrd="0" presId="urn:microsoft.com/office/officeart/2005/8/layout/list1"/>
    <dgm:cxn modelId="{6BD18F1F-000C-4B12-A390-76BE2928CCB7}" type="presParOf" srcId="{9D939D9E-8AB9-4656-8B15-E7B864FD6918}" destId="{584F126D-F267-47C6-B29B-742DCEEA1460}" srcOrd="2" destOrd="0" presId="urn:microsoft.com/office/officeart/2005/8/layout/list1"/>
    <dgm:cxn modelId="{11FBBFB3-51A4-4188-8690-91D493B4C2AB}" type="presParOf" srcId="{9D939D9E-8AB9-4656-8B15-E7B864FD6918}" destId="{0AC16B16-75C4-417D-9BAE-E9B967AE0187}" srcOrd="3" destOrd="0" presId="urn:microsoft.com/office/officeart/2005/8/layout/list1"/>
    <dgm:cxn modelId="{ECD0FF47-12A5-4642-A2AB-6D79C77DAF18}" type="presParOf" srcId="{9D939D9E-8AB9-4656-8B15-E7B864FD6918}" destId="{332D22D4-CA83-4F8C-AE76-1AAE64E7F806}" srcOrd="4" destOrd="0" presId="urn:microsoft.com/office/officeart/2005/8/layout/list1"/>
    <dgm:cxn modelId="{072C9CCB-8C32-4A82-81BC-7DAF64EB7701}" type="presParOf" srcId="{332D22D4-CA83-4F8C-AE76-1AAE64E7F806}" destId="{6FDB4547-8CCD-42D1-9CD2-7BBDD7FF70C0}" srcOrd="0" destOrd="0" presId="urn:microsoft.com/office/officeart/2005/8/layout/list1"/>
    <dgm:cxn modelId="{3488124A-0F21-4F74-A8E2-9152E2A615E5}" type="presParOf" srcId="{332D22D4-CA83-4F8C-AE76-1AAE64E7F806}" destId="{EE208670-684D-4A58-97E8-72A541984159}" srcOrd="1" destOrd="0" presId="urn:microsoft.com/office/officeart/2005/8/layout/list1"/>
    <dgm:cxn modelId="{4B80D0F2-5A97-455C-AF5D-AB877D422707}" type="presParOf" srcId="{9D939D9E-8AB9-4656-8B15-E7B864FD6918}" destId="{0BE363DA-2129-439C-8590-E5CCA465BE3F}" srcOrd="5" destOrd="0" presId="urn:microsoft.com/office/officeart/2005/8/layout/list1"/>
    <dgm:cxn modelId="{F575233B-75F3-4514-B4FF-8DAFAA30CCED}" type="presParOf" srcId="{9D939D9E-8AB9-4656-8B15-E7B864FD6918}" destId="{A68CD3D7-93F2-4661-B3B3-B2CDFCD196DD}" srcOrd="6" destOrd="0" presId="urn:microsoft.com/office/officeart/2005/8/layout/list1"/>
    <dgm:cxn modelId="{3A517CB2-2562-43E2-B31F-8E9CD85C6856}" type="presParOf" srcId="{9D939D9E-8AB9-4656-8B15-E7B864FD6918}" destId="{72F16BDC-96F8-4CAD-933C-CA53E1CF7DE6}" srcOrd="7" destOrd="0" presId="urn:microsoft.com/office/officeart/2005/8/layout/list1"/>
    <dgm:cxn modelId="{C66ECB09-0F61-4A3D-A135-9BEE37D52A4C}" type="presParOf" srcId="{9D939D9E-8AB9-4656-8B15-E7B864FD6918}" destId="{F241DE2A-C5EB-4FAD-8B54-164E4DA5B1F6}" srcOrd="8" destOrd="0" presId="urn:microsoft.com/office/officeart/2005/8/layout/list1"/>
    <dgm:cxn modelId="{B8E60636-A27D-4860-AAFA-40A245D5F352}" type="presParOf" srcId="{F241DE2A-C5EB-4FAD-8B54-164E4DA5B1F6}" destId="{BCD2F4EB-303A-4A73-85ED-0CD032CE3AA5}" srcOrd="0" destOrd="0" presId="urn:microsoft.com/office/officeart/2005/8/layout/list1"/>
    <dgm:cxn modelId="{356D5220-9119-4DFA-AE1C-F05280E3B325}" type="presParOf" srcId="{F241DE2A-C5EB-4FAD-8B54-164E4DA5B1F6}" destId="{E2E46FAD-06B9-43D9-9BEF-2717886805A8}" srcOrd="1" destOrd="0" presId="urn:microsoft.com/office/officeart/2005/8/layout/list1"/>
    <dgm:cxn modelId="{BED41AA4-EA36-46FB-A259-7C077AF30262}" type="presParOf" srcId="{9D939D9E-8AB9-4656-8B15-E7B864FD6918}" destId="{00FFE451-D695-46AC-9FCF-2B4D2AD7C37B}" srcOrd="9" destOrd="0" presId="urn:microsoft.com/office/officeart/2005/8/layout/list1"/>
    <dgm:cxn modelId="{856067AA-7C27-4704-ADC4-4EF53DCB7EAC}" type="presParOf" srcId="{9D939D9E-8AB9-4656-8B15-E7B864FD6918}" destId="{A4E1C481-DAB9-4580-945F-A196486E75CA}" srcOrd="10" destOrd="0" presId="urn:microsoft.com/office/officeart/2005/8/layout/list1"/>
    <dgm:cxn modelId="{720DFC46-5F95-401A-9D14-2951E2FDE834}" type="presParOf" srcId="{9D939D9E-8AB9-4656-8B15-E7B864FD6918}" destId="{1F04C2BA-89EB-4215-9E2A-AFB6028FB440}" srcOrd="11" destOrd="0" presId="urn:microsoft.com/office/officeart/2005/8/layout/list1"/>
    <dgm:cxn modelId="{99558242-CD9D-4EFB-90F8-7645FA2F2C7A}" type="presParOf" srcId="{9D939D9E-8AB9-4656-8B15-E7B864FD6918}" destId="{3A8A4788-44A4-465C-AFAF-13D4A35711CB}" srcOrd="12" destOrd="0" presId="urn:microsoft.com/office/officeart/2005/8/layout/list1"/>
    <dgm:cxn modelId="{7FC51641-3EF0-464D-8E1E-7C045CA4C690}" type="presParOf" srcId="{3A8A4788-44A4-465C-AFAF-13D4A35711CB}" destId="{3AD9CFE8-59F0-4C2B-AA97-538DF88AA3C2}" srcOrd="0" destOrd="0" presId="urn:microsoft.com/office/officeart/2005/8/layout/list1"/>
    <dgm:cxn modelId="{13D01902-3844-4118-9282-C665565B692C}" type="presParOf" srcId="{3A8A4788-44A4-465C-AFAF-13D4A35711CB}" destId="{D1C7FF6D-0167-4EDC-8A4C-F22D3E218C53}" srcOrd="1" destOrd="0" presId="urn:microsoft.com/office/officeart/2005/8/layout/list1"/>
    <dgm:cxn modelId="{C8F1F844-D0CF-4D60-8712-F2A4E6A013D7}" type="presParOf" srcId="{9D939D9E-8AB9-4656-8B15-E7B864FD6918}" destId="{4968BD26-0840-4932-B779-604D354A8121}" srcOrd="13" destOrd="0" presId="urn:microsoft.com/office/officeart/2005/8/layout/list1"/>
    <dgm:cxn modelId="{99C60348-AB1C-4FAE-93ED-AFF774F5DB7B}"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EB7CA-47C9-4C9E-88BE-5C085329A441}">
      <dsp:nvSpPr>
        <dsp:cNvPr id="0" name=""/>
        <dsp:cNvSpPr/>
      </dsp:nvSpPr>
      <dsp:spPr>
        <a:xfrm>
          <a:off x="7835" y="1371597"/>
          <a:ext cx="2342033" cy="17526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1</a:t>
          </a:r>
          <a:r>
            <a:rPr lang="en-US" sz="2500" kern="1200" smtClean="0"/>
            <a:t>. Team </a:t>
          </a:r>
          <a:r>
            <a:rPr lang="en-US" sz="2500" kern="1200" dirty="0" smtClean="0"/>
            <a:t>Member Profile</a:t>
          </a:r>
          <a:endParaRPr lang="en-US" sz="2500" kern="1200" dirty="0"/>
        </a:p>
      </dsp:txBody>
      <dsp:txXfrm>
        <a:off x="59167" y="1422929"/>
        <a:ext cx="2239369" cy="1649940"/>
      </dsp:txXfrm>
    </dsp:sp>
    <dsp:sp modelId="{8320ADBB-7CCE-4846-8020-74B94C14308A}">
      <dsp:nvSpPr>
        <dsp:cNvPr id="0" name=""/>
        <dsp:cNvSpPr/>
      </dsp:nvSpPr>
      <dsp:spPr>
        <a:xfrm>
          <a:off x="2584072" y="1957487"/>
          <a:ext cx="496511" cy="580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84072" y="2073652"/>
        <a:ext cx="347558" cy="348494"/>
      </dsp:txXfrm>
    </dsp:sp>
    <dsp:sp modelId="{B0933C41-4E92-43B2-B88C-AEE17F485D09}">
      <dsp:nvSpPr>
        <dsp:cNvPr id="0" name=""/>
        <dsp:cNvSpPr/>
      </dsp:nvSpPr>
      <dsp:spPr>
        <a:xfrm>
          <a:off x="3286683" y="1371597"/>
          <a:ext cx="2342033" cy="1752604"/>
        </a:xfrm>
        <a:prstGeom prst="roundRect">
          <a:avLst>
            <a:gd name="adj" fmla="val 10000"/>
          </a:avLst>
        </a:prstGeom>
        <a:solidFill>
          <a:schemeClr val="accent5">
            <a:hueOff val="-4990872"/>
            <a:satOff val="-7727"/>
            <a:lumOff val="0"/>
            <a:alphaOff val="0"/>
          </a:schemeClr>
        </a:solidFill>
        <a:ln w="857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*2. Credentials sent</a:t>
          </a:r>
          <a:br>
            <a:rPr lang="en-US" sz="2500" kern="1200" dirty="0" smtClean="0"/>
          </a:br>
          <a:r>
            <a:rPr lang="en-US" sz="2500" kern="1200" dirty="0" smtClean="0"/>
            <a:t> (i.e. Username and Password)</a:t>
          </a:r>
          <a:endParaRPr lang="en-US" sz="2500" kern="1200" dirty="0"/>
        </a:p>
      </dsp:txBody>
      <dsp:txXfrm>
        <a:off x="3338015" y="1422929"/>
        <a:ext cx="2239369" cy="1649940"/>
      </dsp:txXfrm>
    </dsp:sp>
    <dsp:sp modelId="{EFD15D5E-3DF8-42E2-97E8-83993EB29826}">
      <dsp:nvSpPr>
        <dsp:cNvPr id="0" name=""/>
        <dsp:cNvSpPr/>
      </dsp:nvSpPr>
      <dsp:spPr>
        <a:xfrm>
          <a:off x="5862920" y="1957487"/>
          <a:ext cx="496511" cy="580824"/>
        </a:xfrm>
        <a:prstGeom prst="righ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862920" y="2073652"/>
        <a:ext cx="347558" cy="348494"/>
      </dsp:txXfrm>
    </dsp:sp>
    <dsp:sp modelId="{89D5E7A0-11F8-4B93-AEB2-1E49480AE0F5}">
      <dsp:nvSpPr>
        <dsp:cNvPr id="0" name=""/>
        <dsp:cNvSpPr/>
      </dsp:nvSpPr>
      <dsp:spPr>
        <a:xfrm>
          <a:off x="6565530" y="1295399"/>
          <a:ext cx="2342033" cy="1905000"/>
        </a:xfrm>
        <a:prstGeom prst="roundRect">
          <a:avLst>
            <a:gd name="adj" fmla="val 10000"/>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3. STARS landing page link</a:t>
          </a:r>
          <a:endParaRPr lang="en-US" sz="2500" kern="1200" dirty="0"/>
        </a:p>
      </dsp:txBody>
      <dsp:txXfrm>
        <a:off x="6621326" y="1351195"/>
        <a:ext cx="2230441" cy="1793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Job Aids</a:t>
          </a:r>
          <a:endParaRPr lang="en-US" sz="2000" kern="1200" dirty="0"/>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Webinars</a:t>
          </a:r>
          <a:endParaRPr lang="en-US" sz="2000" kern="1200" dirty="0"/>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Manual</a:t>
          </a:r>
        </a:p>
      </dsp:txBody>
      <dsp:txXfrm>
        <a:off x="1687942" y="1379160"/>
        <a:ext cx="1198965" cy="119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F126D-F267-47C6-B29B-742DCEEA1460}">
      <dsp:nvSpPr>
        <dsp:cNvPr id="0" name=""/>
        <dsp:cNvSpPr/>
      </dsp:nvSpPr>
      <dsp:spPr>
        <a:xfrm>
          <a:off x="0" y="537749"/>
          <a:ext cx="9144000" cy="756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C3FB9-B07A-4346-8A1D-7E52A3244DBA}">
      <dsp:nvSpPr>
        <dsp:cNvPr id="0" name=""/>
        <dsp:cNvSpPr/>
      </dsp:nvSpPr>
      <dsp:spPr>
        <a:xfrm>
          <a:off x="457200" y="94949"/>
          <a:ext cx="6400800" cy="885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STARS Searches  and Reports </a:t>
          </a:r>
          <a:endParaRPr lang="en-US" sz="2800" b="1" kern="1200" dirty="0" smtClean="0"/>
        </a:p>
        <a:p>
          <a:pPr lvl="0" algn="l" defTabSz="1244600">
            <a:lnSpc>
              <a:spcPct val="90000"/>
            </a:lnSpc>
            <a:spcBef>
              <a:spcPct val="0"/>
            </a:spcBef>
            <a:spcAft>
              <a:spcPct val="35000"/>
            </a:spcAft>
          </a:pPr>
          <a:r>
            <a:rPr lang="en-US" sz="2800" b="1" kern="1200" dirty="0" smtClean="0"/>
            <a:t>(TBD)</a:t>
          </a:r>
          <a:endParaRPr lang="en-US" sz="2800" b="1" kern="1200" dirty="0"/>
        </a:p>
      </dsp:txBody>
      <dsp:txXfrm>
        <a:off x="500431" y="138180"/>
        <a:ext cx="6314338" cy="799138"/>
      </dsp:txXfrm>
    </dsp:sp>
    <dsp:sp modelId="{A68CD3D7-93F2-4661-B3B3-B2CDFCD196DD}">
      <dsp:nvSpPr>
        <dsp:cNvPr id="0" name=""/>
        <dsp:cNvSpPr/>
      </dsp:nvSpPr>
      <dsp:spPr>
        <a:xfrm>
          <a:off x="0" y="1898549"/>
          <a:ext cx="9144000" cy="75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08670-684D-4A58-97E8-72A541984159}">
      <dsp:nvSpPr>
        <dsp:cNvPr id="0" name=""/>
        <dsp:cNvSpPr/>
      </dsp:nvSpPr>
      <dsp:spPr>
        <a:xfrm>
          <a:off x="457200" y="1455749"/>
          <a:ext cx="6400800" cy="885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Entering Team Members</a:t>
          </a:r>
          <a:br>
            <a:rPr lang="en-US" sz="2800" b="1" kern="1200" dirty="0" smtClean="0"/>
          </a:br>
          <a:r>
            <a:rPr lang="en-US" sz="2800" b="1" kern="1200" dirty="0" smtClean="0"/>
            <a:t>(December 20)</a:t>
          </a:r>
          <a:endParaRPr lang="en-US" sz="2800" b="1" kern="1200" dirty="0"/>
        </a:p>
      </dsp:txBody>
      <dsp:txXfrm>
        <a:off x="500431" y="1498980"/>
        <a:ext cx="6314338" cy="799138"/>
      </dsp:txXfrm>
    </dsp:sp>
    <dsp:sp modelId="{A4E1C481-DAB9-4580-945F-A196486E75CA}">
      <dsp:nvSpPr>
        <dsp:cNvPr id="0" name=""/>
        <dsp:cNvSpPr/>
      </dsp:nvSpPr>
      <dsp:spPr>
        <a:xfrm>
          <a:off x="0" y="3259349"/>
          <a:ext cx="9144000" cy="756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46FAD-06B9-43D9-9BEF-2717886805A8}">
      <dsp:nvSpPr>
        <dsp:cNvPr id="0" name=""/>
        <dsp:cNvSpPr/>
      </dsp:nvSpPr>
      <dsp:spPr>
        <a:xfrm>
          <a:off x="457200" y="2816549"/>
          <a:ext cx="6400800" cy="8856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Group and Media Outreach Forms </a:t>
          </a:r>
          <a:br>
            <a:rPr lang="en-US" sz="2800" b="1" kern="1200" dirty="0" smtClean="0"/>
          </a:br>
          <a:r>
            <a:rPr lang="en-US" sz="2800" b="1" kern="1200" dirty="0" smtClean="0"/>
            <a:t>November </a:t>
          </a:r>
          <a:r>
            <a:rPr lang="en-US" sz="2800" b="1" kern="1200" dirty="0" smtClean="0"/>
            <a:t>29)</a:t>
          </a:r>
          <a:endParaRPr lang="en-US" sz="2800" b="1" kern="1200" dirty="0"/>
        </a:p>
      </dsp:txBody>
      <dsp:txXfrm>
        <a:off x="500431" y="2859780"/>
        <a:ext cx="6314338" cy="799138"/>
      </dsp:txXfrm>
    </dsp:sp>
    <dsp:sp modelId="{37057751-799F-4F7C-886E-66969B14E6C4}">
      <dsp:nvSpPr>
        <dsp:cNvPr id="0" name=""/>
        <dsp:cNvSpPr/>
      </dsp:nvSpPr>
      <dsp:spPr>
        <a:xfrm>
          <a:off x="0" y="4620150"/>
          <a:ext cx="9144000" cy="12285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624840" rIns="709676"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smtClean="0"/>
            <a:t>Intended for all users invited by a SHIP leader</a:t>
          </a:r>
          <a:endParaRPr lang="en-US" sz="3000" kern="1200" dirty="0"/>
        </a:p>
      </dsp:txBody>
      <dsp:txXfrm>
        <a:off x="0" y="4620150"/>
        <a:ext cx="9144000" cy="1228500"/>
      </dsp:txXfrm>
    </dsp:sp>
    <dsp:sp modelId="{D1C7FF6D-0167-4EDC-8A4C-F22D3E218C53}">
      <dsp:nvSpPr>
        <dsp:cNvPr id="0" name=""/>
        <dsp:cNvSpPr/>
      </dsp:nvSpPr>
      <dsp:spPr>
        <a:xfrm>
          <a:off x="457200" y="4177350"/>
          <a:ext cx="6400800" cy="885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333500">
            <a:lnSpc>
              <a:spcPct val="90000"/>
            </a:lnSpc>
            <a:spcBef>
              <a:spcPct val="0"/>
            </a:spcBef>
            <a:spcAft>
              <a:spcPct val="35000"/>
            </a:spcAft>
          </a:pPr>
          <a:r>
            <a:rPr lang="en-US" sz="3000" b="1" kern="1200" dirty="0" smtClean="0"/>
            <a:t>About this series</a:t>
          </a:r>
          <a:endParaRPr lang="en-US" sz="3000" b="1" kern="1200" dirty="0"/>
        </a:p>
      </dsp:txBody>
      <dsp:txXfrm>
        <a:off x="500431" y="4220581"/>
        <a:ext cx="631433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0761005-9B6B-4CE1-A782-E0492A699B53}" type="datetimeFigureOut">
              <a:rPr lang="en-US" smtClean="0"/>
              <a:t>11/27/2018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9CDDEB-D6EC-4085-8AEE-74C9B978F303}" type="slidenum">
              <a:rPr lang="en-US" smtClean="0"/>
              <a:t>‹#›</a:t>
            </a:fld>
            <a:endParaRPr lang="en-US"/>
          </a:p>
        </p:txBody>
      </p:sp>
    </p:spTree>
    <p:extLst>
      <p:ext uri="{BB962C8B-B14F-4D97-AF65-F5344CB8AC3E}">
        <p14:creationId xmlns:p14="http://schemas.microsoft.com/office/powerpoint/2010/main" val="35742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ACFD648-1AD3-48FC-AF18-F3319FEF1E03}" type="datetimeFigureOut">
              <a:rPr lang="en-US" smtClean="0"/>
              <a:t>11/27/2018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Information_security"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Government_contractor" TargetMode="External"/><Relationship Id="rId5" Type="http://schemas.openxmlformats.org/officeDocument/2006/relationships/hyperlink" Target="https://en.wikipedia.org/wiki/Information_systems" TargetMode="External"/><Relationship Id="rId4" Type="http://schemas.openxmlformats.org/officeDocument/2006/relationships/hyperlink" Target="https://en.wikipedia.org/wiki/Government_agency#Government_agencies_in_the_United_Stat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STARS Landing</a:t>
            </a:r>
            <a:r>
              <a:rPr lang="en-US" baseline="0" dirty="0" smtClean="0"/>
              <a:t> Page; STARS Resources Page; Beneficiary Contact Form;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462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constitutes a beneficiary contact and when to complete a form has not changed from NPR.  This training will focus only on the functions of STARS and the changes from NPR. </a:t>
            </a:r>
          </a:p>
          <a:p>
            <a:endParaRPr lang="en-US" baseline="0" dirty="0" smtClean="0"/>
          </a:p>
          <a:p>
            <a:r>
              <a:rPr lang="en-US" baseline="0" dirty="0" smtClean="0"/>
              <a:t>Reminder: A beneficiary contact </a:t>
            </a:r>
            <a:r>
              <a:rPr lang="en-US" dirty="0"/>
              <a:t>includes </a:t>
            </a:r>
            <a:r>
              <a:rPr lang="en-US" b="1" u="sng" dirty="0"/>
              <a:t>all contacts </a:t>
            </a:r>
            <a:r>
              <a:rPr lang="en-US" dirty="0"/>
              <a:t>for the purpose of relaying Medicare and SHIP-related information between a counselor or staff and a client. Contacts may occur with Medicare beneficiaries, family members, caregivers, or others working on behalf of a client. </a:t>
            </a:r>
          </a:p>
          <a:p>
            <a:endParaRPr lang="en-US" dirty="0"/>
          </a:p>
          <a:p>
            <a:r>
              <a:rPr lang="en-US" dirty="0"/>
              <a:t>A beneficiary contact does not include: </a:t>
            </a:r>
          </a:p>
          <a:p>
            <a:pPr lvl="0"/>
            <a:r>
              <a:rPr lang="en-US" dirty="0"/>
              <a:t>unsuccessful attempts to reach a client (e.g., leaving messages on an answering machine). </a:t>
            </a:r>
          </a:p>
          <a:p>
            <a:pPr lvl="0"/>
            <a:r>
              <a:rPr lang="en-US" dirty="0"/>
              <a:t>individuals reached at public events such as presentations or health fairs, or for questions asked during or after a presentation. </a:t>
            </a:r>
          </a:p>
          <a:p>
            <a:pPr lvl="0"/>
            <a:r>
              <a:rPr lang="en-US" dirty="0"/>
              <a:t>calls or other contact when the only purpose is to schedule an appointment with a SHIP counselor.</a:t>
            </a:r>
          </a:p>
          <a:p>
            <a:pPr lvl="0"/>
            <a:r>
              <a:rPr lang="en-US" dirty="0"/>
              <a:t>calls or other contact when the sole purpose is referral to another agency or program.</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0470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10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66698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Must use dropdown</a:t>
            </a:r>
            <a:r>
              <a:rPr lang="en-US" baseline="0" dirty="0" smtClean="0"/>
              <a:t> to select state</a:t>
            </a:r>
          </a:p>
          <a:p>
            <a:pPr marL="174708" indent="-174708">
              <a:buFontTx/>
              <a:buChar char="-"/>
            </a:pPr>
            <a:r>
              <a:rPr lang="en-US" baseline="0" dirty="0" smtClean="0"/>
              <a:t>must enter zip code</a:t>
            </a:r>
          </a:p>
          <a:p>
            <a:pPr marL="174708" indent="-174708">
              <a:buFontTx/>
              <a:buChar char="-"/>
            </a:pPr>
            <a:r>
              <a:rPr lang="en-US" dirty="0" smtClean="0"/>
              <a:t>Auto-populates county based on zip code, can choose</a:t>
            </a:r>
            <a:r>
              <a:rPr lang="en-US" baseline="0" dirty="0" smtClean="0"/>
              <a:t> another county if applies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550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a:t>
            </a:r>
            <a:r>
              <a:rPr lang="en-US" baseline="0" dirty="0" smtClean="0"/>
              <a:t> </a:t>
            </a:r>
            <a:r>
              <a:rPr lang="en-US" dirty="0" smtClean="0"/>
              <a:t>REALLY IMPORTANT</a:t>
            </a:r>
          </a:p>
          <a:p>
            <a:pPr marL="174708" indent="-174708">
              <a:buFont typeface="Arial" panose="020B0604020202020204" pitchFamily="34" charset="0"/>
              <a:buChar char="•"/>
            </a:pPr>
            <a:r>
              <a:rPr lang="en-US" dirty="0" smtClean="0"/>
              <a:t>State</a:t>
            </a:r>
            <a:r>
              <a:rPr lang="en-US" baseline="0" dirty="0" smtClean="0"/>
              <a:t> or federal congressional office</a:t>
            </a:r>
          </a:p>
          <a:p>
            <a:pPr marL="174708" indent="-174708">
              <a:buFont typeface="Arial" panose="020B0604020202020204" pitchFamily="34" charset="0"/>
              <a:buChar char="•"/>
            </a:pPr>
            <a:r>
              <a:rPr lang="en-US" baseline="0" dirty="0" smtClean="0"/>
              <a:t>Health/drug plan – your relationships, required by CMS in notices</a:t>
            </a:r>
          </a:p>
          <a:p>
            <a:pPr marL="174708" indent="-174708">
              <a:buFont typeface="Arial" panose="020B0604020202020204" pitchFamily="34" charset="0"/>
              <a:buChar char="•"/>
            </a:pPr>
            <a:r>
              <a:rPr lang="en-US" baseline="0" dirty="0" smtClean="0"/>
              <a:t>SHIP TA – locator tracking</a:t>
            </a:r>
          </a:p>
          <a:p>
            <a:pPr marL="174708" indent="-174708">
              <a:buFont typeface="Arial" panose="020B0604020202020204" pitchFamily="34" charset="0"/>
              <a:buChar char="•"/>
            </a:pPr>
            <a:r>
              <a:rPr lang="en-US" baseline="0" dirty="0" smtClean="0"/>
              <a:t>Based on your partnership work = SSA = based on your work at partnership, used to be included on “partner agency”</a:t>
            </a:r>
          </a:p>
          <a:p>
            <a:pPr marL="174708" indent="-174708">
              <a:buFont typeface="Arial" panose="020B0604020202020204" pitchFamily="34" charset="0"/>
              <a:buChar char="•"/>
            </a:pPr>
            <a:r>
              <a:rPr lang="en-US" baseline="0" dirty="0" smtClean="0"/>
              <a:t>Medicaid = </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575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based = working to define</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803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9908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0092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3017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Sue: overview of navigating WebEx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0DA8066-A275-4D86-BAA1-9D3B5268B5B3}" type="slidenum">
              <a:rPr lang="en-US" smtClean="0"/>
              <a:t>2</a:t>
            </a:fld>
            <a:endParaRPr lang="en-US" dirty="0"/>
          </a:p>
        </p:txBody>
      </p:sp>
    </p:spTree>
    <p:extLst>
      <p:ext uri="{BB962C8B-B14F-4D97-AF65-F5344CB8AC3E}">
        <p14:creationId xmlns:p14="http://schemas.microsoft.com/office/powerpoint/2010/main" val="4046705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2741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4625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87633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select these AND</a:t>
            </a:r>
            <a:r>
              <a:rPr lang="en-US" baseline="0" dirty="0" smtClean="0"/>
              <a:t> Original Medicare in the Parts A &amp; B box.</a:t>
            </a:r>
          </a:p>
          <a:p>
            <a:endParaRPr lang="en-US" baseline="0" dirty="0" smtClean="0"/>
          </a:p>
          <a:p>
            <a:r>
              <a:rPr lang="en-US" baseline="0" dirty="0" smtClean="0"/>
              <a:t>These topics should allow more specific detail tracking of common concerns of beneficiaries.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2319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hours would be entered as either: </a:t>
            </a:r>
          </a:p>
          <a:p>
            <a:r>
              <a:rPr lang="en-US" baseline="0" dirty="0" smtClean="0"/>
              <a:t>1 hour and 30 minutes or</a:t>
            </a:r>
          </a:p>
          <a:p>
            <a:r>
              <a:rPr lang="en-US" baseline="0" dirty="0" smtClean="0"/>
              <a:t>90 minutes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6283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7975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Special Use Fields</a:t>
            </a:r>
          </a:p>
          <a:p>
            <a:pPr marL="800100" lvl="1" indent="-342900">
              <a:buFont typeface="Arial" panose="020B0604020202020204" pitchFamily="34" charset="0"/>
              <a:buChar char="•"/>
            </a:pPr>
            <a:r>
              <a:rPr lang="en-US" sz="2000" dirty="0" smtClean="0"/>
              <a:t>No longer use for MIPPA!!! = use MIPPA radial</a:t>
            </a:r>
            <a:r>
              <a:rPr lang="en-US" sz="2000" baseline="0" dirty="0" smtClean="0"/>
              <a:t> button instead at top of form</a:t>
            </a:r>
            <a:endParaRPr lang="en-US" sz="2000" dirty="0" smtClean="0"/>
          </a:p>
          <a:p>
            <a:pPr marL="800100" lvl="1" indent="-342900">
              <a:buFont typeface="Arial" panose="020B0604020202020204" pitchFamily="34" charset="0"/>
              <a:buChar char="•"/>
            </a:pPr>
            <a:r>
              <a:rPr lang="en-US" sz="2000" dirty="0" smtClean="0"/>
              <a:t>4</a:t>
            </a:r>
            <a:r>
              <a:rPr lang="en-US" sz="2000" baseline="30000" dirty="0" smtClean="0"/>
              <a:t>th</a:t>
            </a:r>
            <a:r>
              <a:rPr lang="en-US" sz="2000" dirty="0" smtClean="0"/>
              <a:t> and 5</a:t>
            </a:r>
            <a:r>
              <a:rPr lang="en-US" sz="2000" baseline="30000" dirty="0" smtClean="0"/>
              <a:t>th</a:t>
            </a:r>
            <a:r>
              <a:rPr lang="en-US" sz="2000" dirty="0" smtClean="0"/>
              <a:t> for NPR transfer data  = only being used for transferred</a:t>
            </a:r>
            <a:r>
              <a:rPr lang="en-US" sz="2000" baseline="0" dirty="0" smtClean="0"/>
              <a:t> data, available otherwise, just FYI</a:t>
            </a:r>
            <a:endParaRPr lang="en-US" sz="2000" dirty="0" smtClean="0"/>
          </a:p>
          <a:p>
            <a:r>
              <a:rPr lang="en-US" sz="2000" dirty="0" smtClean="0"/>
              <a:t>Notes: Track ‘other’ by typing consistent (e.g. Non-STARS Event Partners, New Medicare Card, etc.)</a:t>
            </a:r>
          </a:p>
          <a:p>
            <a:r>
              <a:rPr lang="en-US" sz="2000" dirty="0" smtClean="0"/>
              <a:t>Attach Any file type</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1636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27</a:t>
            </a:fld>
            <a:endParaRPr lang="en-US" dirty="0"/>
          </a:p>
        </p:txBody>
      </p:sp>
    </p:spTree>
    <p:extLst>
      <p:ext uri="{BB962C8B-B14F-4D97-AF65-F5344CB8AC3E}">
        <p14:creationId xmlns:p14="http://schemas.microsoft.com/office/powerpoint/2010/main" val="72336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3140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6968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r>
              <a:rPr lang="en-US" baseline="0" dirty="0" smtClean="0"/>
              <a:t> </a:t>
            </a:r>
            <a:r>
              <a:rPr lang="en-US" dirty="0" smtClean="0"/>
              <a:t>Though you are certainly free to leave this webinar at any time, the content is divided into two Parts, as you can see here on the agenda. Some viewers have indicated they are really only interested in the demonstration. The demonstration is contained in Part One of today’s webinar. If</a:t>
            </a:r>
            <a:r>
              <a:rPr lang="en-US" baseline="0" dirty="0" smtClean="0"/>
              <a:t> you choose to stay for the webinar in its entirety, Part Two contains an explanation of the optional </a:t>
            </a:r>
            <a:br>
              <a:rPr lang="en-US" baseline="0" dirty="0" smtClean="0"/>
            </a:br>
            <a:r>
              <a:rPr lang="en-US" baseline="0" dirty="0" smtClean="0"/>
              <a:t>Part D/MAPD enrollment measure, details about the data transfer from SHIP NPR, an overview of available STARS resources, and a Question and Answer period through chat.</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a:t>
            </a:fld>
            <a:endParaRPr lang="en-US"/>
          </a:p>
        </p:txBody>
      </p:sp>
    </p:spTree>
    <p:extLst>
      <p:ext uri="{BB962C8B-B14F-4D97-AF65-F5344CB8AC3E}">
        <p14:creationId xmlns:p14="http://schemas.microsoft.com/office/powerpoint/2010/main" val="1152107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3866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31</a:t>
            </a:fld>
            <a:endParaRPr lang="en-US" dirty="0"/>
          </a:p>
        </p:txBody>
      </p:sp>
    </p:spTree>
    <p:extLst>
      <p:ext uri="{BB962C8B-B14F-4D97-AF65-F5344CB8AC3E}">
        <p14:creationId xmlns:p14="http://schemas.microsoft.com/office/powerpoint/2010/main" val="255732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spend a few minutes</a:t>
            </a:r>
            <a:r>
              <a:rPr lang="en-US" baseline="0" dirty="0" smtClean="0"/>
              <a:t> to talk about STARS system security before we move to the next topic about Part D enrollment cost data. We’ve received several inquiries about STARS and entering either Personally Identifiable Information or PII and Protected Health Information or PHI.</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3808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Federal Information Security Management Act of 2002</a:t>
            </a:r>
            <a:r>
              <a:rPr lang="en-US" sz="1200" b="0" i="0" kern="1200" dirty="0" smtClean="0">
                <a:solidFill>
                  <a:schemeClr val="tx1"/>
                </a:solidFill>
                <a:effectLst/>
                <a:latin typeface="+mn-lt"/>
                <a:ea typeface="+mn-ea"/>
                <a:cs typeface="+mn-cs"/>
              </a:rPr>
              <a:t> addresses the importance of </a:t>
            </a:r>
            <a:r>
              <a:rPr lang="en-US" sz="1200" b="0" i="0" u="none" strike="noStrike" kern="1200" dirty="0" smtClean="0">
                <a:solidFill>
                  <a:schemeClr val="tx1"/>
                </a:solidFill>
                <a:effectLst/>
                <a:latin typeface="+mn-lt"/>
                <a:ea typeface="+mn-ea"/>
                <a:cs typeface="+mn-cs"/>
                <a:hlinkClick r:id="rId3" tooltip="Information security"/>
              </a:rPr>
              <a:t>information security</a:t>
            </a:r>
            <a:r>
              <a:rPr lang="en-US" sz="1200" b="0" i="0" kern="1200" dirty="0" smtClean="0">
                <a:solidFill>
                  <a:schemeClr val="tx1"/>
                </a:solidFill>
                <a:effectLst/>
                <a:latin typeface="+mn-lt"/>
                <a:ea typeface="+mn-ea"/>
                <a:cs typeface="+mn-cs"/>
              </a:rPr>
              <a:t> to the economic and national security interests of the US. The act requires each </a:t>
            </a:r>
            <a:r>
              <a:rPr lang="en-US" sz="1200" b="0" i="0" u="none" strike="noStrike" kern="1200" dirty="0" smtClean="0">
                <a:solidFill>
                  <a:schemeClr val="tx1"/>
                </a:solidFill>
                <a:effectLst/>
                <a:latin typeface="+mn-lt"/>
                <a:ea typeface="+mn-ea"/>
                <a:cs typeface="+mn-cs"/>
                <a:hlinkClick r:id="rId4" tooltip="Government agency"/>
              </a:rPr>
              <a:t>federal agency</a:t>
            </a:r>
            <a:r>
              <a:rPr lang="en-US" sz="1200" b="0" i="0" kern="1200" dirty="0" smtClean="0">
                <a:solidFill>
                  <a:schemeClr val="tx1"/>
                </a:solidFill>
                <a:effectLst/>
                <a:latin typeface="+mn-lt"/>
                <a:ea typeface="+mn-ea"/>
                <a:cs typeface="+mn-cs"/>
              </a:rPr>
              <a:t> to develop, document, and implement an agency-wide program to provide security for the information and </a:t>
            </a:r>
            <a:r>
              <a:rPr lang="en-US" sz="1200" b="0" i="0" u="none" strike="noStrike" kern="1200" dirty="0" smtClean="0">
                <a:solidFill>
                  <a:schemeClr val="tx1"/>
                </a:solidFill>
                <a:effectLst/>
                <a:latin typeface="+mn-lt"/>
                <a:ea typeface="+mn-ea"/>
                <a:cs typeface="+mn-cs"/>
                <a:hlinkClick r:id="rId5" tooltip="Information systems"/>
              </a:rPr>
              <a:t>information systems</a:t>
            </a:r>
            <a:r>
              <a:rPr lang="en-US" sz="1200" b="0" i="0" u="none" strike="noStrike" kern="1200" dirty="0" smtClean="0">
                <a:solidFill>
                  <a:schemeClr val="tx1"/>
                </a:solidFill>
                <a:effectLst/>
                <a:latin typeface="+mn-lt"/>
                <a:ea typeface="+mn-ea"/>
                <a:cs typeface="+mn-cs"/>
              </a:rPr>
              <a:t>, like STARS, </a:t>
            </a:r>
            <a:r>
              <a:rPr lang="en-US" sz="1200" b="0" i="0" kern="1200" dirty="0" smtClean="0">
                <a:solidFill>
                  <a:schemeClr val="tx1"/>
                </a:solidFill>
                <a:effectLst/>
                <a:latin typeface="+mn-lt"/>
                <a:ea typeface="+mn-ea"/>
                <a:cs typeface="+mn-cs"/>
              </a:rPr>
              <a:t>that support the operations and assets of the agency. This includes those provided or managed by another agency, </a:t>
            </a:r>
            <a:r>
              <a:rPr lang="en-US" sz="1200" b="0" i="0" u="none" strike="noStrike" kern="1200" dirty="0" smtClean="0">
                <a:solidFill>
                  <a:schemeClr val="tx1"/>
                </a:solidFill>
                <a:effectLst/>
                <a:latin typeface="+mn-lt"/>
                <a:ea typeface="+mn-ea"/>
                <a:cs typeface="+mn-cs"/>
                <a:hlinkClick r:id="rId6" tooltip="Government contractor"/>
              </a:rPr>
              <a:t>contractor</a:t>
            </a:r>
            <a:r>
              <a:rPr lang="en-US" sz="1200" b="0" i="0" kern="1200" dirty="0" smtClean="0">
                <a:solidFill>
                  <a:schemeClr val="tx1"/>
                </a:solidFill>
                <a:effectLst/>
                <a:latin typeface="+mn-lt"/>
                <a:ea typeface="+mn-ea"/>
                <a:cs typeface="+mn-cs"/>
              </a:rPr>
              <a:t>, or other source,</a:t>
            </a:r>
            <a:r>
              <a:rPr lang="en-US" sz="1200" b="0" i="0" kern="1200" baseline="0" dirty="0" smtClean="0">
                <a:solidFill>
                  <a:schemeClr val="tx1"/>
                </a:solidFill>
                <a:effectLst/>
                <a:latin typeface="+mn-lt"/>
                <a:ea typeface="+mn-ea"/>
                <a:cs typeface="+mn-cs"/>
              </a:rPr>
              <a:t> like Booz Allen Hamilton does on behalf of ACL.</a:t>
            </a:r>
            <a:endParaRPr lang="en-US" sz="1200" b="0" i="0" u="none" strike="noStrike" kern="1200" baseline="300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several FISMA categories. STARS is the</a:t>
            </a:r>
            <a:r>
              <a:rPr lang="en-US" sz="1200" b="0" i="0" kern="1200" baseline="0" dirty="0" smtClean="0">
                <a:solidFill>
                  <a:schemeClr val="tx1"/>
                </a:solidFill>
                <a:effectLst/>
                <a:latin typeface="+mn-lt"/>
                <a:ea typeface="+mn-ea"/>
                <a:cs typeface="+mn-cs"/>
              </a:rPr>
              <a:t> FISMA category known as moderate.</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273165E2-16F1-4EC3-A707-C8E951A9DACA}" type="slidenum">
              <a:rPr lang="en-US" sz="1200" smtClean="0">
                <a:solidFill>
                  <a:prstClr val="black"/>
                </a:solidFill>
              </a:rPr>
              <a:pPr>
                <a:defRPr/>
              </a:pPr>
              <a:t>34</a:t>
            </a:fld>
            <a:endParaRPr lang="en-US" sz="1200">
              <a:solidFill>
                <a:prstClr val="black"/>
              </a:solidFill>
            </a:endParaRPr>
          </a:p>
        </p:txBody>
      </p:sp>
    </p:spTree>
    <p:extLst>
      <p:ext uri="{BB962C8B-B14F-4D97-AF65-F5344CB8AC3E}">
        <p14:creationId xmlns:p14="http://schemas.microsoft.com/office/powerpoint/2010/main" val="356260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conducting SHIP</a:t>
            </a:r>
            <a:r>
              <a:rPr lang="en-US" sz="1200" baseline="0" dirty="0" smtClean="0"/>
              <a:t> work, we collect both Personally Identifiable Information and Protected Health Information. The biggest differences between the two items are:</a:t>
            </a:r>
          </a:p>
          <a:p>
            <a:pPr marL="228600" indent="-228600">
              <a:buAutoNum type="arabicPeriod"/>
            </a:pPr>
            <a:r>
              <a:rPr lang="en-US" sz="1200" baseline="0" dirty="0" smtClean="0"/>
              <a:t>PII is ANY potentially identifying either on it’s own or when combined with other information = most of information in STARS. STARS is built to house this information securely</a:t>
            </a:r>
          </a:p>
          <a:p>
            <a:pPr marL="228600" indent="-228600">
              <a:buAutoNum type="arabicPeriod"/>
            </a:pPr>
            <a:r>
              <a:rPr lang="en-US" sz="1200" baseline="0" dirty="0" smtClean="0"/>
              <a:t>PHI is HEALTH information and specifically identifies a person. This sometimes entered in notes/comment field. STARS is built to house this information securely, exercise caution and only enter when necessary or requested.</a:t>
            </a:r>
            <a:endParaRPr lang="en-US" sz="1200" dirty="0"/>
          </a:p>
        </p:txBody>
      </p:sp>
      <p:sp>
        <p:nvSpPr>
          <p:cNvPr id="4" name="Slide Number Placeholder 3"/>
          <p:cNvSpPr>
            <a:spLocks noGrp="1"/>
          </p:cNvSpPr>
          <p:nvPr>
            <p:ph type="sldNum" sz="quarter" idx="10"/>
          </p:nvPr>
        </p:nvSpPr>
        <p:spPr/>
        <p:txBody>
          <a:bodyPr/>
          <a:lstStyle/>
          <a:p>
            <a:pPr>
              <a:defRPr/>
            </a:pPr>
            <a:fld id="{273165E2-16F1-4EC3-A707-C8E951A9DAC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957132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1917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cost information</a:t>
            </a:r>
            <a:r>
              <a:rPr lang="en-US" baseline="0" dirty="0" smtClean="0"/>
              <a:t> about </a:t>
            </a:r>
            <a:r>
              <a:rPr lang="en-US" dirty="0" smtClean="0"/>
              <a:t>Part D</a:t>
            </a:r>
            <a:r>
              <a:rPr lang="en-US" baseline="0" dirty="0" smtClean="0"/>
              <a:t> and Medicare Advantage plans with Part D coverage enrollment assistance is a new opportunity in STARS. This is an optional reporting field. ACL encourages SHIP team members to collect and report these data, but does not require it be reported. I’ll use the term Part D in coming slides and when I say this I mean both stand alone Part D prescription drug plans, sometimes listed as P-D-P’s on the slides and in STARS. Likewise, when I say Part D for this purpose, I mean Medicare Advantage Plans with Part D coverage which you’ll see listed as M-A-P-D’s on the slides and in STARS.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68788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a:t>
            </a:r>
            <a:r>
              <a:rPr lang="en-US" baseline="0" dirty="0" smtClean="0"/>
              <a:t> ACL doing this?</a:t>
            </a:r>
          </a:p>
          <a:p>
            <a:r>
              <a:rPr lang="en-US" baseline="0" dirty="0" smtClean="0"/>
              <a:t>When the SHIP Program moved to ACL in 2014, a program evaluation was conducted. Many SHIPs asked for a more consistent way to collect and report savings to Medicare beneficiaries based the important work you do. So, ACL conducted a pilot over the past year to look at Part D savings. Thank you to those that participated by reporting the cost of the beneficiary’s plan before and after SHIP counseling located on the Medicare Plan Finder. The pilot results were encouraging and with the STARS system we have the opportunity to collect and report dollars nationally. SHIPs help beneficiaries in many important ways that are weedy, technical and hard to describe, the goal of collecting Part D cost change data is to provide one more benefit of the program and the work you do!</a:t>
            </a:r>
          </a:p>
          <a:p>
            <a:endParaRPr lang="en-US" baseline="0" dirty="0" smtClean="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247728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In the pilot</a:t>
            </a:r>
            <a:r>
              <a:rPr lang="en-US" u="none" baseline="0" dirty="0" smtClean="0"/>
              <a:t> we learned to use the term ‘</a:t>
            </a:r>
            <a:r>
              <a:rPr lang="en-US" u="none" dirty="0" smtClean="0"/>
              <a:t>cost changes’ vs. savings. </a:t>
            </a:r>
            <a:r>
              <a:rPr lang="en-US" u="none" baseline="0" dirty="0" smtClean="0"/>
              <a:t>Cost changes better reflects when a beneficiary saves as well as instances when beneficiaries pay more for to get a better coverage of a specific drugs or other personal choices.</a:t>
            </a:r>
            <a:endParaRPr lang="en-US" u="none" dirty="0" smtClean="0"/>
          </a:p>
          <a:p>
            <a:endParaRPr lang="en-US" u="sng" dirty="0" smtClean="0"/>
          </a:p>
          <a:p>
            <a:r>
              <a:rPr lang="en-US" u="sng" dirty="0" smtClean="0"/>
              <a:t>This</a:t>
            </a:r>
            <a:r>
              <a:rPr lang="en-US" u="sng" baseline="0" dirty="0" smtClean="0"/>
              <a:t> data is </a:t>
            </a:r>
            <a:r>
              <a:rPr lang="en-US" u="sng" dirty="0" smtClean="0"/>
              <a:t>NOT</a:t>
            </a:r>
            <a:r>
              <a:rPr lang="en-US" dirty="0" smtClean="0"/>
              <a:t> a performance measure. </a:t>
            </a:r>
            <a:r>
              <a:rPr lang="en-US" baseline="0" dirty="0" smtClean="0"/>
              <a:t>With Part D data, we’re asking that you only report cost changes when completing applications on behalf of beneficiaries. There are many reasons beneficiaries enroll on their own and come to you only to compare plans. Plan comparisons are important and critical work. Comparison help will not be reflected in this Part D data. Comparison work is included as a factor in the SHIP Performance Measure #5.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78937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reporting cost</a:t>
            </a:r>
            <a:r>
              <a:rPr lang="en-US" baseline="0" dirty="0" smtClean="0"/>
              <a:t> change data, these are the steps to follow. </a:t>
            </a:r>
          </a:p>
          <a:p>
            <a:r>
              <a:rPr lang="en-US" baseline="0" dirty="0" smtClean="0"/>
              <a:t>Talk through steps</a:t>
            </a:r>
          </a:p>
          <a:p>
            <a:endParaRPr lang="en-US" baseline="0" dirty="0" smtClean="0"/>
          </a:p>
          <a:p>
            <a:r>
              <a:rPr lang="en-US" baseline="0" dirty="0" smtClean="0"/>
              <a:t>IMPORTANT NOTE: Special Use Fields and File Upload/Attachments are not available in the Additional Sessions Tab. When reporting cost change data, edit the initial form and resave to add details.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9846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SIRS = SMP Information and Reporting System</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87641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quick screen shot is probably looks</a:t>
            </a:r>
            <a:r>
              <a:rPr lang="en-US" baseline="0" dirty="0" smtClean="0"/>
              <a:t> familiar to you. It’s from the Medicare Plan Finder. This view shows </a:t>
            </a:r>
            <a:r>
              <a:rPr lang="en-US" dirty="0" smtClean="0"/>
              <a:t>the</a:t>
            </a:r>
            <a:r>
              <a:rPr lang="en-US" baseline="0" dirty="0" smtClean="0"/>
              <a:t> location of plan the beneficiary is currently enrolled in in the top right in a red circle, the Aetna </a:t>
            </a:r>
            <a:r>
              <a:rPr lang="en-US" baseline="0" dirty="0" err="1" smtClean="0"/>
              <a:t>MedicareRx</a:t>
            </a:r>
            <a:r>
              <a:rPr lang="en-US" baseline="0" dirty="0" smtClean="0"/>
              <a:t> plan. This plan has a cost of $445.50 using the Giant Pharmacy. </a:t>
            </a:r>
          </a:p>
          <a:p>
            <a:endParaRPr lang="en-US" baseline="0" dirty="0" smtClean="0"/>
          </a:p>
          <a:p>
            <a:r>
              <a:rPr lang="en-US" baseline="0" dirty="0" smtClean="0"/>
              <a:t>This screenshot also shows the cost associated with the </a:t>
            </a:r>
            <a:r>
              <a:rPr lang="en-US" baseline="0" dirty="0" err="1" smtClean="0"/>
              <a:t>EnvisionRx</a:t>
            </a:r>
            <a:r>
              <a:rPr lang="en-US" baseline="0" dirty="0" smtClean="0"/>
              <a:t> Plus plan the beneficiary wants to join with a cost of $131.40 at Giant.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there is no PII or PHI is included on this screen shot. And, you may prefer a different comparison view. There are multiple ways to display cost information on the Medicare Plan Finder and you can use any you chose so long as the original and new cost are clearly in view. </a:t>
            </a:r>
            <a:endParaRPr lang="en-US" dirty="0" smtClean="0"/>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33031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 the plan’s website, calling the plan, or some other alternative</a:t>
            </a:r>
            <a:r>
              <a:rPr lang="en-US" baseline="0" dirty="0" smtClean="0"/>
              <a:t> for Part D enrollment, the SHIP team member must have an application confirmation and upload it into STARS. </a:t>
            </a:r>
            <a:endParaRPr lang="en-US" dirty="0" smtClean="0"/>
          </a:p>
          <a:p>
            <a:endParaRPr lang="en-US" dirty="0" smtClean="0"/>
          </a:p>
          <a:p>
            <a:r>
              <a:rPr lang="en-US" dirty="0" smtClean="0"/>
              <a:t>The</a:t>
            </a:r>
            <a:r>
              <a:rPr lang="en-US" baseline="0" dirty="0" smtClean="0"/>
              <a:t> Application confirmation from the Medicare Plan Finder does include PHI. Remember, STARS meets the FISMA moderate category for the federal government security requirements. Alternatives to avoid uploading PHI:</a:t>
            </a:r>
          </a:p>
          <a:p>
            <a:pPr marL="228600" indent="-228600">
              <a:buAutoNum type="arabicPeriod"/>
            </a:pPr>
            <a:r>
              <a:rPr lang="en-US" baseline="0" dirty="0" smtClean="0"/>
              <a:t>Add a colored box over the bene name when saving the document</a:t>
            </a:r>
          </a:p>
          <a:p>
            <a:pPr marL="228600" indent="-228600">
              <a:buAutoNum type="arabicPeriod"/>
            </a:pPr>
            <a:r>
              <a:rPr lang="en-US" baseline="0" dirty="0" smtClean="0"/>
              <a:t>Print and mark over the name before scanning and uploading the document.</a:t>
            </a:r>
          </a:p>
          <a:p>
            <a:pPr marL="228600" indent="-228600">
              <a:buAutoNum type="arabicPeriod"/>
            </a:pPr>
            <a:endParaRPr lang="en-US" baseline="0" dirty="0" smtClean="0"/>
          </a:p>
          <a:p>
            <a:pPr marL="0" indent="0">
              <a:buNone/>
            </a:pPr>
            <a:r>
              <a:rPr lang="en-US" baseline="0" dirty="0" smtClean="0"/>
              <a:t>Some counselors asked whether they should save these documents for uploading on a public computer, say at a library. If so, be sure to see the STARS security slick sheet for tips to delete files. Or keep a password protected USB (thumb) drive handy and save them there for uploading.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65836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entering the cost data for the Part D plans the beneficiary’s current plan cost should be entered in the “Original PDP/MAPD Cost’ text box. If the beneficiary doesn’t have a plan or their plan is no longer available because it ended or they moved, use the cost associated with Original Medicare as if there were no drug coverage.</a:t>
            </a:r>
          </a:p>
          <a:p>
            <a:endParaRPr lang="en-US" baseline="0" dirty="0" smtClean="0"/>
          </a:p>
          <a:p>
            <a:r>
              <a:rPr lang="en-US" baseline="0" dirty="0" smtClean="0"/>
              <a:t>And, then enter the future plan cost entered in the “New PDP/MAPD Cost” box. </a:t>
            </a:r>
          </a:p>
          <a:p>
            <a:endParaRPr lang="en-US" baseline="0" dirty="0" smtClean="0"/>
          </a:p>
          <a:p>
            <a:r>
              <a:rPr lang="en-US" baseline="0" dirty="0" smtClean="0"/>
              <a:t>In previous webinars we advised that you must round to the nearest whole dollar. That advice has changed and you are not required to round and can simply enter the dollar amount. This box is a text box and will accept whatever is </a:t>
            </a:r>
            <a:r>
              <a:rPr lang="en-US" baseline="0" smtClean="0"/>
              <a:t>entered so be </a:t>
            </a:r>
            <a:r>
              <a:rPr lang="en-US" baseline="0" dirty="0" smtClean="0"/>
              <a:t>sure to Double check the entry since it’s easy to add to many zeros or a keyboard button to stick. </a:t>
            </a:r>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92376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ACL anticipates a significant level of </a:t>
            </a:r>
            <a:r>
              <a:rPr lang="en-US" dirty="0" smtClean="0"/>
              <a:t>interest and examination by entities such as Government Accountability Office (GAO) and Office of Inspector General (OIG), and therefore, ACL must ensure that the data is able to withstand the scrutiny of an audit. ACL</a:t>
            </a:r>
            <a:r>
              <a:rPr lang="en-US" baseline="0" dirty="0" smtClean="0"/>
              <a:t> encourages SHIP Team members to report and upload cost change information as often as possible and understand the complex reason why it won’t always be possible.</a:t>
            </a:r>
            <a:endParaRPr lang="en-US" dirty="0" smtClean="0"/>
          </a:p>
          <a:p>
            <a:endParaRPr lang="en-US" baseline="0" dirty="0" smtClean="0"/>
          </a:p>
          <a:p>
            <a:r>
              <a:rPr lang="en-US" baseline="0" dirty="0" smtClean="0"/>
              <a:t>ACL and your SHIP leaders will randomly review records with cost change data in the SUFs to confirm of the cost in the ‘original’ and ‘new’ plan supporting documentation is available. If the cost change verification documents are not present, the cost change information will be removed from the SUFs. The remainder of the beneficiary contact form will remain unchanged.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54989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671943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3165E2-16F1-4EC3-A707-C8E951A9DAC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864825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901066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demon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538887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“Send Credentials” radio button on the STARS team member form is marked “yes,” the that team member will be emailed their “credentials” (username and password). This information will arrive from STARS in separate auto-generated emails to the email address that was entered on the team member form. The sending address will be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DoNotReplyACLSystems@bah.com</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41691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0581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00211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email sent to users who are sent credentials at a later date than when their team member form was created. Responding to this email generates a password re-set, and the user will receive a second password email with a temporary password.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42314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email containing the temporary password. When credentials</a:t>
            </a:r>
            <a:r>
              <a:rPr lang="en-US" baseline="0" dirty="0" smtClean="0"/>
              <a:t> are sent concurrent with team member creation, this is the email users receive. Notice that a temporary password is provided (which users should change after logging in to something private and also easier to remember).</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400887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SHIP TA Center is responsible</a:t>
            </a:r>
            <a:r>
              <a:rPr lang="en-US" sz="1200" kern="1200" baseline="0" dirty="0" smtClean="0">
                <a:solidFill>
                  <a:schemeClr val="tx1"/>
                </a:solidFill>
                <a:effectLst/>
                <a:latin typeface="+mn-lt"/>
                <a:ea typeface="+mn-ea"/>
                <a:cs typeface="+mn-cs"/>
              </a:rPr>
              <a:t> for hosting webinars, creating job aids, and housing STARS support materials online. </a:t>
            </a:r>
            <a:r>
              <a:rPr lang="en-US" sz="1200" kern="1200" dirty="0" smtClean="0">
                <a:solidFill>
                  <a:schemeClr val="tx1"/>
                </a:solidFill>
                <a:effectLst/>
                <a:latin typeface="+mn-lt"/>
                <a:ea typeface="+mn-ea"/>
                <a:cs typeface="+mn-cs"/>
              </a:rPr>
              <a:t>ACL is updating the STARS manual based upon the former SHIP NPR manual. It will not be fully updated until later in 2018. Meanwhile, users should rely on the SHIP NPR manual and leaders</a:t>
            </a:r>
            <a:r>
              <a:rPr lang="en-US" sz="1200" kern="1200" baseline="0" dirty="0" smtClean="0">
                <a:solidFill>
                  <a:schemeClr val="tx1"/>
                </a:solidFill>
                <a:effectLst/>
                <a:latin typeface="+mn-lt"/>
                <a:ea typeface="+mn-ea"/>
                <a:cs typeface="+mn-cs"/>
              </a:rPr>
              <a:t> at your SHIP</a:t>
            </a:r>
            <a:r>
              <a:rPr lang="en-US" sz="1200" kern="1200" dirty="0" smtClean="0">
                <a:solidFill>
                  <a:schemeClr val="tx1"/>
                </a:solidFill>
                <a:effectLst/>
                <a:latin typeface="+mn-lt"/>
                <a:ea typeface="+mn-ea"/>
                <a:cs typeface="+mn-cs"/>
              </a:rPr>
              <a:t> for guidance about definitions, terms, and reportable activities. Users should rely on STARS job aids and STARS training webinars for data entry instructions.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22316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with the link can visit</a:t>
            </a:r>
            <a:r>
              <a:rPr lang="en-US" baseline="0" dirty="0" smtClean="0"/>
              <a:t> the STARS landing page now. BUT, only users with credentials can successfully log in. Anyone who visits this page WILL be able to follow the link to the STARS resources, however. It is up to leaders in each SHIP program to distribute the STARS landing page link as appropriate.</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071754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They have been updated since their</a:t>
            </a:r>
            <a:r>
              <a:rPr lang="en-US" baseline="0" dirty="0" smtClean="0"/>
              <a:t> original release dates. The Reports job aid will be provided after the reports have been released into STARS.</a:t>
            </a:r>
            <a:endParaRPr lang="en-US" dirty="0"/>
          </a:p>
        </p:txBody>
      </p:sp>
      <p:sp>
        <p:nvSpPr>
          <p:cNvPr id="4" name="Slide Number Placeholder 3"/>
          <p:cNvSpPr>
            <a:spLocks noGrp="1"/>
          </p:cNvSpPr>
          <p:nvPr>
            <p:ph type="sldNum" sz="quarter" idx="10"/>
          </p:nvPr>
        </p:nvSpPr>
        <p:spPr/>
        <p:txBody>
          <a:bodyPr/>
          <a:lstStyle/>
          <a:p>
            <a:pPr>
              <a:defRPr/>
            </a:pPr>
            <a:fld id="{1F5DFE5A-8924-4B62-974E-E5EEB5AAE279}"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3662584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By the way, we</a:t>
            </a:r>
            <a:r>
              <a:rPr lang="en-US" baseline="0" dirty="0" smtClean="0"/>
              <a:t> post the PowerPoint files from webinars – not PDFs – so that you can edit and use locally if desired.</a:t>
            </a:r>
            <a:r>
              <a:rPr lang="en-US" dirty="0" smtClean="0"/>
              <a:t> </a:t>
            </a:r>
            <a:r>
              <a:rPr lang="en-US" baseline="0" dirty="0" smtClean="0"/>
              <a:t>The STARS Manual will be available later this year. It will expand upon the job aids with increased definitions and guidance. Essentially, it will collect all STARS instructions and guidance in one document.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485201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STARS</a:t>
            </a:r>
            <a:r>
              <a:rPr lang="en-US" baseline="0" dirty="0" smtClean="0"/>
              <a:t> launch webinar series began in March 2018 and will continue through October 2018. We have concluded our series on entering team members, and we are launching a new topic on Searches.</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159514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894550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r>
              <a:rPr lang="en-US" baseline="0" dirty="0" smtClean="0"/>
              <a:t> Here is a slide we have started using in our webinars to help people understand our Center’s website vs. the STARS website and our role with each.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714741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57714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three main forms (Beneficiary Contact, Group Outreach, and Media) have the option to record data with MIPPA, SMP, and/or CMS Duals Demonstration Grantees. If you are</a:t>
            </a:r>
            <a:r>
              <a:rPr lang="en-US" baseline="0" dirty="0" smtClean="0"/>
              <a:t> trained to conduct work in these programs, be sure to check </a:t>
            </a:r>
            <a:r>
              <a:rPr lang="en-US" dirty="0" smtClean="0"/>
              <a:t>the appropriate boxes to accurately report.</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9523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size of today’s audience,</a:t>
            </a:r>
            <a:r>
              <a:rPr lang="en-US" baseline="0" dirty="0" smtClean="0"/>
              <a:t> we are taking questions through chat.</a:t>
            </a:r>
            <a:endParaRPr lang="en-US" dirty="0"/>
          </a:p>
        </p:txBody>
      </p:sp>
      <p:sp>
        <p:nvSpPr>
          <p:cNvPr id="4" name="Slide Number Placeholder 3"/>
          <p:cNvSpPr>
            <a:spLocks noGrp="1"/>
          </p:cNvSpPr>
          <p:nvPr>
            <p:ph type="sldNum" sz="quarter" idx="10"/>
          </p:nvPr>
        </p:nvSpPr>
        <p:spPr/>
        <p:txBody>
          <a:bodyPr/>
          <a:lstStyle/>
          <a:p>
            <a:pPr>
              <a:defRPr/>
            </a:pPr>
            <a:fld id="{137EBC55-4DE9-4054-97E0-124E64B2C460}" type="slidenum">
              <a:rPr lang="en-US" altLang="en-US" smtClean="0">
                <a:solidFill>
                  <a:srgbClr val="000000"/>
                </a:solidFill>
              </a:rPr>
              <a:pPr>
                <a:defRPr/>
              </a:pPr>
              <a:t>61</a:t>
            </a:fld>
            <a:endParaRPr lang="en-US" altLang="en-US" dirty="0">
              <a:solidFill>
                <a:srgbClr val="000000"/>
              </a:solidFill>
            </a:endParaRPr>
          </a:p>
        </p:txBody>
      </p:sp>
    </p:spTree>
    <p:extLst>
      <p:ext uri="{BB962C8B-B14F-4D97-AF65-F5344CB8AC3E}">
        <p14:creationId xmlns:p14="http://schemas.microsoft.com/office/powerpoint/2010/main" val="1852831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E8F3D-AECB-46DE-B432-7EAB2C255EB1}"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363050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MIPPA </a:t>
            </a:r>
            <a:r>
              <a:rPr lang="en-US" dirty="0"/>
              <a:t>is a required field </a:t>
            </a:r>
          </a:p>
          <a:p>
            <a:r>
              <a:rPr lang="en-US" dirty="0"/>
              <a:t>– might recall typing in MIPPA 1, 2, or 3 in SHIP NPR </a:t>
            </a:r>
          </a:p>
          <a:p>
            <a:pPr marL="176353" indent="-176353">
              <a:buFontTx/>
              <a:buChar char="-"/>
            </a:pPr>
            <a:r>
              <a:rPr lang="en-US" dirty="0"/>
              <a:t>Produced inconsistent results</a:t>
            </a:r>
          </a:p>
          <a:p>
            <a:pPr marL="176353" indent="-176353">
              <a:buFontTx/>
              <a:buChar char="-"/>
            </a:pPr>
            <a:r>
              <a:rPr lang="en-US" dirty="0"/>
              <a:t>First question on form </a:t>
            </a:r>
            <a:r>
              <a:rPr lang="en-US" dirty="0">
                <a:sym typeface="Wingdings" panose="05000000000000000000" pitchFamily="2" charset="2"/>
              </a:rPr>
              <a:t></a:t>
            </a:r>
            <a:r>
              <a:rPr lang="en-US" dirty="0"/>
              <a:t> </a:t>
            </a:r>
          </a:p>
          <a:p>
            <a:endParaRPr lang="en-US" dirty="0"/>
          </a:p>
          <a:p>
            <a:r>
              <a:rPr lang="en-US" dirty="0"/>
              <a:t>Select “Yes” radio button when outreach includes MIPPA topics</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1349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Duals Demonstration Grantees currently</a:t>
            </a:r>
            <a:r>
              <a:rPr lang="en-US" baseline="0" dirty="0" smtClean="0"/>
              <a:t> include the states listed on the slide: California, Illinois, Massachusetts, Michigan, New </a:t>
            </a:r>
            <a:r>
              <a:rPr lang="en-US" baseline="0" smtClean="0"/>
              <a:t>York, Ohio, </a:t>
            </a:r>
            <a:r>
              <a:rPr lang="en-US" baseline="0" dirty="0" smtClean="0"/>
              <a:t>Rhode Island, and South Carolina. SHIP Team members in these states conducting duals grant work should indicate this work by selecting the “Duals Demonstration” in Topic Discussed section. There’s a new category called Additional Topic Details pictured on the slide showing the check box marked. In addition to selecting duals demonstration when appropriate, team members should indicate all other topics discussed. In addition, add details in the NOTES section to continue supporting specific needs of dual eligible and identifying systemic issues for analysis by ACL and/or CMS. A few examples of current trends appear in the table and may include improper billing related to QMB status being added to the MSN OR Medicare Buy-in concerns in data system communication errors among the state, SSA, or CMS.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4813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inconvenient aspect of the latest</a:t>
            </a:r>
            <a:r>
              <a:rPr lang="en-US" baseline="0" dirty="0" smtClean="0"/>
              <a:t> version of WebEx, but we aren’t able to remove it.</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172832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11/27/2018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11/27/2018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508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9275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0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579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6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08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49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09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9886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807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782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074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9004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518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8109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pPr/>
              <a:t>11/27/2018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59595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068389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solidFill>
                  <a:srgbClr val="595959"/>
                </a:solidFill>
              </a:rPr>
              <a:pPr/>
              <a:t>11/27/2018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937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t>11/27/2018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solidFill>
                  <a:srgbClr val="595959"/>
                </a:solidFill>
              </a:rPr>
              <a:pPr/>
              <a:t>11/27/2018</a:t>
            </a:fld>
            <a:endParaRPr lang="en-US" dirty="0">
              <a:solidFill>
                <a:srgbClr val="595959"/>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595959"/>
              </a:solidFill>
            </a:endParaRPr>
          </a:p>
        </p:txBody>
      </p:sp>
    </p:spTree>
    <p:extLst>
      <p:ext uri="{BB962C8B-B14F-4D97-AF65-F5344CB8AC3E}">
        <p14:creationId xmlns:p14="http://schemas.microsoft.com/office/powerpoint/2010/main" val="2968923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solidFill>
                  <a:srgbClr val="595959"/>
                </a:solidFill>
              </a:rPr>
              <a:pPr/>
              <a:t>11/27/2018</a:t>
            </a:fld>
            <a:endParaRPr lang="en-US" dirty="0">
              <a:solidFill>
                <a:srgbClr val="595959"/>
              </a:solidFill>
            </a:endParaRPr>
          </a:p>
        </p:txBody>
      </p:sp>
      <p:sp>
        <p:nvSpPr>
          <p:cNvPr id="10" name="Slide Number Placeholder 9"/>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595959"/>
              </a:solidFill>
            </a:endParaRPr>
          </a:p>
        </p:txBody>
      </p:sp>
    </p:spTree>
    <p:extLst>
      <p:ext uri="{BB962C8B-B14F-4D97-AF65-F5344CB8AC3E}">
        <p14:creationId xmlns:p14="http://schemas.microsoft.com/office/powerpoint/2010/main" val="2133717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solidFill>
                  <a:srgbClr val="595959"/>
                </a:solidFill>
              </a:rPr>
              <a:pPr/>
              <a:t>11/27/2018</a:t>
            </a:fld>
            <a:endParaRPr lang="en-US" dirty="0">
              <a:solidFill>
                <a:srgbClr val="595959"/>
              </a:solidFill>
            </a:endParaRPr>
          </a:p>
        </p:txBody>
      </p:sp>
      <p:sp>
        <p:nvSpPr>
          <p:cNvPr id="12" name="Slide Number Placeholder 11"/>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595959"/>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84002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solidFill>
                  <a:srgbClr val="595959"/>
                </a:solidFill>
              </a:rPr>
              <a:pPr/>
              <a:t>11/27/2018</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dirty="0">
              <a:solidFill>
                <a:srgbClr val="59595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2010544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solidFill>
                  <a:srgbClr val="595959"/>
                </a:solidFill>
              </a:rPr>
              <a:pPr/>
              <a:t>11/27/2018</a:t>
            </a:fld>
            <a:endParaRPr lang="en-US" dirty="0">
              <a:solidFill>
                <a:srgbClr val="595959"/>
              </a:solidFill>
            </a:endParaRPr>
          </a:p>
        </p:txBody>
      </p:sp>
      <p:sp>
        <p:nvSpPr>
          <p:cNvPr id="3" name="Footer Placeholder 2"/>
          <p:cNvSpPr>
            <a:spLocks noGrp="1"/>
          </p:cNvSpPr>
          <p:nvPr>
            <p:ph type="ftr" sz="quarter" idx="11"/>
          </p:nvPr>
        </p:nvSpPr>
        <p:spPr/>
        <p:txBody>
          <a:bodyPr/>
          <a:lstStyle/>
          <a:p>
            <a:endParaRPr lang="en-US" dirty="0">
              <a:solidFill>
                <a:srgbClr val="59595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103392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solidFill>
                  <a:srgbClr val="595959"/>
                </a:solidFill>
              </a:rPr>
              <a:pPr/>
              <a:t>11/27/2018</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dirty="0">
              <a:solidFill>
                <a:srgbClr val="59595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3617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solidFill>
                  <a:srgbClr val="595959"/>
                </a:solidFill>
              </a:rPr>
              <a:pPr/>
              <a:t>11/27/2018</a:t>
            </a:fld>
            <a:endParaRPr lang="en-US" dirty="0">
              <a:solidFill>
                <a:srgbClr val="595959"/>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595959"/>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244922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solidFill>
                  <a:srgbClr val="595959"/>
                </a:solidFill>
              </a:rPr>
              <a:pPr/>
              <a:t>11/27/2018</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173792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solidFill>
                  <a:srgbClr val="595959"/>
                </a:solidFill>
              </a:rPr>
              <a:pPr/>
              <a:t>11/27/2018</a:t>
            </a:fld>
            <a:endParaRPr lang="en-US" dirty="0">
              <a:solidFill>
                <a:srgbClr val="595959"/>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595959"/>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419369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59595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01222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11/27/2018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88194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solidFill>
                <a:srgbClr val="595959"/>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595959"/>
              </a:solidFill>
            </a:endParaRPr>
          </a:p>
        </p:txBody>
      </p:sp>
    </p:spTree>
    <p:extLst>
      <p:ext uri="{BB962C8B-B14F-4D97-AF65-F5344CB8AC3E}">
        <p14:creationId xmlns:p14="http://schemas.microsoft.com/office/powerpoint/2010/main" val="1768315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solidFill>
                <a:srgbClr val="595959"/>
              </a:solidFill>
            </a:endParaRPr>
          </a:p>
        </p:txBody>
      </p:sp>
      <p:sp>
        <p:nvSpPr>
          <p:cNvPr id="10" name="Slide Number Placeholder 9"/>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595959"/>
              </a:solidFill>
            </a:endParaRPr>
          </a:p>
        </p:txBody>
      </p:sp>
    </p:spTree>
    <p:extLst>
      <p:ext uri="{BB962C8B-B14F-4D97-AF65-F5344CB8AC3E}">
        <p14:creationId xmlns:p14="http://schemas.microsoft.com/office/powerpoint/2010/main" val="4008401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solidFill>
                <a:srgbClr val="595959"/>
              </a:solidFill>
            </a:endParaRPr>
          </a:p>
        </p:txBody>
      </p:sp>
      <p:sp>
        <p:nvSpPr>
          <p:cNvPr id="12" name="Slide Number Placeholder 11"/>
          <p:cNvSpPr>
            <a:spLocks noGrp="1"/>
          </p:cNvSpPr>
          <p:nvPr>
            <p:ph type="sldNum" sz="quarter" idx="16"/>
          </p:nvPr>
        </p:nvSpPr>
        <p:spPr/>
        <p:txBody>
          <a:bodyPr rtlCol="0"/>
          <a:lstStyle/>
          <a:p>
            <a:fld id="{A162D542-39A4-4598-BEB9-D1267FDA85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595959"/>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75263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dirty="0">
              <a:solidFill>
                <a:srgbClr val="59595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3021724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95959"/>
              </a:solidFill>
            </a:endParaRPr>
          </a:p>
        </p:txBody>
      </p:sp>
      <p:sp>
        <p:nvSpPr>
          <p:cNvPr id="3" name="Footer Placeholder 2"/>
          <p:cNvSpPr>
            <a:spLocks noGrp="1"/>
          </p:cNvSpPr>
          <p:nvPr>
            <p:ph type="ftr" sz="quarter" idx="11"/>
          </p:nvPr>
        </p:nvSpPr>
        <p:spPr/>
        <p:txBody>
          <a:bodyPr/>
          <a:lstStyle/>
          <a:p>
            <a:endParaRPr lang="en-US" dirty="0">
              <a:solidFill>
                <a:srgbClr val="59595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983320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dirty="0">
              <a:solidFill>
                <a:srgbClr val="59595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7502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endParaRPr lang="en-US" dirty="0">
              <a:solidFill>
                <a:srgbClr val="595959"/>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595959"/>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2420703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676282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solidFill>
                <a:srgbClr val="595959"/>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595959"/>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196854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11/27/2018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11/27/2018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11/27/2018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644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94108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solidFill>
                  <a:srgbClr val="595959"/>
                </a:solidFill>
                <a:ea typeface="MS PGothic" panose="020B0600070205080204" pitchFamily="34" charset="-128"/>
              </a:rPr>
              <a:pPr/>
              <a:t>11/27/2018</a:t>
            </a:fld>
            <a:endParaRPr lang="en-US" dirty="0">
              <a:solidFill>
                <a:srgbClr val="595959"/>
              </a:solidFill>
              <a:ea typeface="MS PGothic" panose="020B0600070205080204" pitchFamily="34" charset="-128"/>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595959"/>
              </a:solidFill>
              <a:ea typeface="MS PGothic" panose="020B0600070205080204" pitchFamily="34" charset="-128"/>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ea typeface="MS PGothic" panose="020B0600070205080204" pitchFamily="34" charset="-128"/>
              </a:rPr>
              <a:pPr/>
              <a:t>‹#›</a:t>
            </a:fld>
            <a:endParaRPr lang="en-US" dirty="0">
              <a:ea typeface="MS PGothic" panose="020B0600070205080204" pitchFamily="34" charset="-128"/>
            </a:endParaRPr>
          </a:p>
        </p:txBody>
      </p:sp>
    </p:spTree>
    <p:extLst>
      <p:ext uri="{BB962C8B-B14F-4D97-AF65-F5344CB8AC3E}">
        <p14:creationId xmlns:p14="http://schemas.microsoft.com/office/powerpoint/2010/main" val="24124284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solidFill>
                <a:srgbClr val="595959"/>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595959"/>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pPr/>
              <a:t>‹#›</a:t>
            </a:fld>
            <a:endParaRPr lang="en-US" dirty="0"/>
          </a:p>
        </p:txBody>
      </p:sp>
    </p:spTree>
    <p:extLst>
      <p:ext uri="{BB962C8B-B14F-4D97-AF65-F5344CB8AC3E}">
        <p14:creationId xmlns:p14="http://schemas.microsoft.com/office/powerpoint/2010/main" val="25403154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whitehouse.gov/sites/whitehouse.gov/files/omb/memoranda/2007/m07-16.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hhs.gov/hipaa/for-professionals/privacy/special-topics/de-identification/index.html#protecte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tars.acl.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43.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STARS Training:</a:t>
            </a:r>
            <a:br>
              <a:rPr lang="en-US" dirty="0" smtClean="0"/>
            </a:br>
            <a:r>
              <a:rPr lang="en-US" dirty="0" smtClean="0"/>
              <a:t>Beneficiary Contact Form</a:t>
            </a:r>
            <a:br>
              <a:rPr lang="en-US" dirty="0" smtClean="0"/>
            </a:br>
            <a:r>
              <a:rPr lang="en-US" sz="2800" dirty="0" smtClean="0"/>
              <a:t>-Ginny </a:t>
            </a:r>
            <a:r>
              <a:rPr lang="en-US" sz="2800" dirty="0"/>
              <a:t>Paulson, SHIP TA </a:t>
            </a:r>
            <a:r>
              <a:rPr lang="en-US" sz="2800" dirty="0" smtClean="0"/>
              <a:t>Center</a:t>
            </a:r>
            <a:endParaRPr lang="en-US" sz="2800" dirty="0"/>
          </a:p>
        </p:txBody>
      </p:sp>
      <p:sp>
        <p:nvSpPr>
          <p:cNvPr id="6" name="Subtitle 5"/>
          <p:cNvSpPr>
            <a:spLocks noGrp="1"/>
          </p:cNvSpPr>
          <p:nvPr>
            <p:ph type="subTitle" idx="1"/>
          </p:nvPr>
        </p:nvSpPr>
        <p:spPr>
          <a:xfrm>
            <a:off x="2362200" y="6050037"/>
            <a:ext cx="6781800" cy="685800"/>
          </a:xfrm>
        </p:spPr>
        <p:txBody>
          <a:bodyPr>
            <a:normAutofit/>
          </a:bodyPr>
          <a:lstStyle/>
          <a:p>
            <a:r>
              <a:rPr lang="en-US" dirty="0" smtClean="0"/>
              <a:t>November 27, </a:t>
            </a:r>
            <a:r>
              <a:rPr lang="en-US" dirty="0" smtClean="0"/>
              <a:t>2018</a:t>
            </a:r>
            <a:endParaRPr lang="en-US" dirty="0"/>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spTree>
    <p:extLst>
      <p:ext uri="{BB962C8B-B14F-4D97-AF65-F5344CB8AC3E}">
        <p14:creationId xmlns:p14="http://schemas.microsoft.com/office/powerpoint/2010/main" val="13636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Demonstration</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10</a:t>
            </a:fld>
            <a:endParaRPr lang="en-US" dirty="0"/>
          </a:p>
        </p:txBody>
      </p:sp>
    </p:spTree>
    <p:extLst>
      <p:ext uri="{BB962C8B-B14F-4D97-AF65-F5344CB8AC3E}">
        <p14:creationId xmlns:p14="http://schemas.microsoft.com/office/powerpoint/2010/main" val="220635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Beneficiary Contact Form</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933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Conducted By</a:t>
            </a:r>
            <a:endParaRPr lang="en-US" dirty="0"/>
          </a:p>
        </p:txBody>
      </p:sp>
      <p:sp>
        <p:nvSpPr>
          <p:cNvPr id="5" name="Content Placeholder 4"/>
          <p:cNvSpPr>
            <a:spLocks noGrp="1"/>
          </p:cNvSpPr>
          <p:nvPr>
            <p:ph idx="1"/>
          </p:nvPr>
        </p:nvSpPr>
        <p:spPr/>
        <p:txBody>
          <a:bodyPr/>
          <a:lstStyle/>
          <a:p>
            <a:r>
              <a:rPr lang="en-US" dirty="0" smtClean="0"/>
              <a:t>This section of the form collects information on the person that counseled or worked with the beneficiary</a:t>
            </a:r>
          </a:p>
          <a:p>
            <a:r>
              <a:rPr lang="en-US" dirty="0" smtClean="0"/>
              <a:t>Use the drop down bars to select the correct options</a:t>
            </a:r>
          </a:p>
          <a:p>
            <a:pPr lvl="1"/>
            <a:r>
              <a:rPr lang="en-US" sz="2200" dirty="0" smtClean="0"/>
              <a:t>Partner Organization will auto-populate </a:t>
            </a:r>
          </a:p>
          <a:p>
            <a:pPr lvl="1"/>
            <a:r>
              <a:rPr lang="en-US" sz="2200" dirty="0" smtClean="0"/>
              <a:t>County will also auto-populate after you enter the Zip Code</a:t>
            </a:r>
          </a:p>
          <a:p>
            <a:pPr lvl="1"/>
            <a:r>
              <a:rPr lang="en-US" sz="2200" dirty="0" smtClean="0"/>
              <a:t>Remember: Session location is where </a:t>
            </a:r>
            <a:r>
              <a:rPr lang="en-US" sz="2200" u="sng" dirty="0" smtClean="0"/>
              <a:t>you</a:t>
            </a:r>
            <a:r>
              <a:rPr lang="en-US" sz="2200" dirty="0" smtClean="0"/>
              <a:t> are when counseling</a:t>
            </a:r>
            <a:endParaRPr lang="en-US" sz="2200" dirty="0"/>
          </a:p>
        </p:txBody>
      </p:sp>
      <p:sp>
        <p:nvSpPr>
          <p:cNvPr id="7" name="Slide Number Placeholder 6"/>
          <p:cNvSpPr>
            <a:spLocks noGrp="1"/>
          </p:cNvSpPr>
          <p:nvPr>
            <p:ph type="sldNum" sz="quarter" idx="10"/>
          </p:nvPr>
        </p:nvSpPr>
        <p:spPr/>
        <p:txBody>
          <a:bodyPr/>
          <a:lstStyle/>
          <a:p>
            <a:fld id="{3F8D7C79-9F0D-45BA-8AA8-25F5A89F7A34}" type="slidenum">
              <a:rPr lang="en-US" smtClean="0">
                <a:solidFill>
                  <a:prstClr val="black"/>
                </a:solidFill>
              </a:rPr>
              <a:pPr/>
              <a:t>12</a:t>
            </a:fld>
            <a:endParaRPr lang="en-US">
              <a:solidFill>
                <a:prstClr val="black"/>
              </a:solidFill>
            </a:endParaRPr>
          </a:p>
        </p:txBody>
      </p:sp>
      <p:pic>
        <p:nvPicPr>
          <p:cNvPr id="6" name="Picture 5"/>
          <p:cNvPicPr>
            <a:picLocks noChangeAspect="1"/>
          </p:cNvPicPr>
          <p:nvPr/>
        </p:nvPicPr>
        <p:blipFill rotWithShape="1">
          <a:blip r:embed="rId3"/>
          <a:srcRect l="219" t="51020" r="49532" b="27795"/>
          <a:stretch/>
        </p:blipFill>
        <p:spPr>
          <a:xfrm>
            <a:off x="534089" y="4555670"/>
            <a:ext cx="8152711" cy="1932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131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Information</a:t>
            </a:r>
            <a:endParaRPr lang="en-US" dirty="0"/>
          </a:p>
        </p:txBody>
      </p:sp>
      <p:sp>
        <p:nvSpPr>
          <p:cNvPr id="3" name="Content Placeholder 2"/>
          <p:cNvSpPr>
            <a:spLocks noGrp="1"/>
          </p:cNvSpPr>
          <p:nvPr>
            <p:ph idx="1"/>
          </p:nvPr>
        </p:nvSpPr>
        <p:spPr/>
        <p:txBody>
          <a:bodyPr/>
          <a:lstStyle/>
          <a:p>
            <a:r>
              <a:rPr lang="en-US" dirty="0" smtClean="0"/>
              <a:t>Space to collect both the Beneficiary’s information and/or a Representative’s information as needed</a:t>
            </a:r>
          </a:p>
          <a:p>
            <a:r>
              <a:rPr lang="en-US" dirty="0" smtClean="0"/>
              <a:t>None of these fields are required BUT please enter the name and phone number as often as possible</a:t>
            </a:r>
          </a:p>
          <a:p>
            <a:pPr lvl="1"/>
            <a:r>
              <a:rPr lang="en-US" sz="2000" dirty="0" smtClean="0"/>
              <a:t>ACL needs the name and phone number to conduct beneficiary satisfaction surveys </a:t>
            </a:r>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9244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Residence Info</a:t>
            </a:r>
            <a:endParaRPr lang="en-US" dirty="0"/>
          </a:p>
        </p:txBody>
      </p:sp>
      <p:sp>
        <p:nvSpPr>
          <p:cNvPr id="3" name="Content Placeholder 2"/>
          <p:cNvSpPr>
            <a:spLocks noGrp="1"/>
          </p:cNvSpPr>
          <p:nvPr>
            <p:ph idx="1"/>
          </p:nvPr>
        </p:nvSpPr>
        <p:spPr>
          <a:xfrm>
            <a:off x="457200" y="1748376"/>
            <a:ext cx="8229600" cy="593785"/>
          </a:xfrm>
        </p:spPr>
        <p:txBody>
          <a:bodyPr/>
          <a:lstStyle/>
          <a:p>
            <a:r>
              <a:rPr lang="en-US" dirty="0" smtClean="0"/>
              <a:t>This information is required</a:t>
            </a:r>
            <a:endParaRPr lang="en-US" dirty="0"/>
          </a:p>
        </p:txBody>
      </p:sp>
      <p:pic>
        <p:nvPicPr>
          <p:cNvPr id="4" name="Picture 3"/>
          <p:cNvPicPr>
            <a:picLocks noChangeAspect="1"/>
          </p:cNvPicPr>
          <p:nvPr/>
        </p:nvPicPr>
        <p:blipFill rotWithShape="1">
          <a:blip r:embed="rId3"/>
          <a:srcRect t="48510" r="51171" b="30845"/>
          <a:stretch/>
        </p:blipFill>
        <p:spPr>
          <a:xfrm>
            <a:off x="220510" y="2425760"/>
            <a:ext cx="8702980" cy="206864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8986" y="470068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r>
              <a:rPr lang="en-US" dirty="0" smtClean="0"/>
              <a:t>Date of Contact</a:t>
            </a:r>
            <a:endParaRPr lang="en-US" dirty="0"/>
          </a:p>
        </p:txBody>
      </p:sp>
      <p:sp>
        <p:nvSpPr>
          <p:cNvPr id="6" name="Content Placeholder 2"/>
          <p:cNvSpPr txBox="1">
            <a:spLocks/>
          </p:cNvSpPr>
          <p:nvPr/>
        </p:nvSpPr>
        <p:spPr bwMode="auto">
          <a:xfrm>
            <a:off x="457200" y="5289241"/>
            <a:ext cx="8229600" cy="1377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black"/>
                </a:solidFill>
              </a:rPr>
              <a:t>This information is required</a:t>
            </a:r>
          </a:p>
          <a:p>
            <a:r>
              <a:rPr lang="en-US" dirty="0" smtClean="0">
                <a:solidFill>
                  <a:prstClr val="black"/>
                </a:solidFill>
              </a:rPr>
              <a:t>Manually enter the date or use the Date Picker tool by clicking on the calendar icon</a:t>
            </a:r>
            <a:endParaRPr lang="en-US" dirty="0">
              <a:solidFill>
                <a:prstClr val="black"/>
              </a:solidFill>
            </a:endParaRPr>
          </a:p>
        </p:txBody>
      </p:sp>
      <p:cxnSp>
        <p:nvCxnSpPr>
          <p:cNvPr id="8" name="Straight Arrow Connector 7"/>
          <p:cNvCxnSpPr/>
          <p:nvPr/>
        </p:nvCxnSpPr>
        <p:spPr>
          <a:xfrm flipV="1">
            <a:off x="6800850" y="4431325"/>
            <a:ext cx="514351" cy="1417025"/>
          </a:xfrm>
          <a:prstGeom prst="straightConnector1">
            <a:avLst/>
          </a:prstGeom>
          <a:ln>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0"/>
          </p:nvPr>
        </p:nvSpPr>
        <p:spPr/>
        <p:txBody>
          <a:bodyPr/>
          <a:lstStyle/>
          <a:p>
            <a:fld id="{3F8D7C79-9F0D-45BA-8AA8-25F5A89F7A3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712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Beneficiary Learn About SHIP?</a:t>
            </a:r>
            <a:endParaRPr lang="en-US" dirty="0"/>
          </a:p>
        </p:txBody>
      </p:sp>
      <p:sp>
        <p:nvSpPr>
          <p:cNvPr id="3" name="Content Placeholder 2"/>
          <p:cNvSpPr>
            <a:spLocks noGrp="1"/>
          </p:cNvSpPr>
          <p:nvPr>
            <p:ph idx="1"/>
          </p:nvPr>
        </p:nvSpPr>
        <p:spPr>
          <a:xfrm>
            <a:off x="457199" y="1984375"/>
            <a:ext cx="8480323" cy="4141788"/>
          </a:xfrm>
        </p:spPr>
        <p:txBody>
          <a:bodyPr/>
          <a:lstStyle/>
          <a:p>
            <a:r>
              <a:rPr lang="en-US" sz="2400" dirty="0" smtClean="0"/>
              <a:t>Updated options include:</a:t>
            </a:r>
          </a:p>
          <a:p>
            <a:pPr lvl="1"/>
            <a:r>
              <a:rPr lang="en-US" sz="1800" dirty="0" smtClean="0"/>
              <a:t>Congressional Office</a:t>
            </a:r>
          </a:p>
          <a:p>
            <a:pPr lvl="1"/>
            <a:r>
              <a:rPr lang="en-US" sz="1800" dirty="0" smtClean="0"/>
              <a:t>Health/Drug Plan</a:t>
            </a:r>
          </a:p>
          <a:p>
            <a:pPr lvl="1"/>
            <a:r>
              <a:rPr lang="en-US" sz="1800" dirty="0" smtClean="0"/>
              <a:t>SHIP TA Center</a:t>
            </a:r>
          </a:p>
          <a:p>
            <a:pPr lvl="1"/>
            <a:r>
              <a:rPr lang="en-US" sz="1800" dirty="0" smtClean="0"/>
              <a:t>Social Security Administration (SSA)</a:t>
            </a:r>
          </a:p>
          <a:p>
            <a:pPr lvl="1"/>
            <a:r>
              <a:rPr lang="en-US" sz="1800" dirty="0" smtClean="0"/>
              <a:t>State Medicaid Agency </a:t>
            </a:r>
          </a:p>
          <a:p>
            <a:r>
              <a:rPr lang="en-US" sz="2400" dirty="0" smtClean="0"/>
              <a:t>“1-800-Medicare” separate from “CMS Outreach” option so appear as separate selections independent of each other </a:t>
            </a:r>
          </a:p>
          <a:p>
            <a:r>
              <a:rPr lang="en-US" sz="2400" dirty="0" smtClean="0"/>
              <a:t>Added “SHIP” as a qualifier in front of some of the selections to clarify that the selections are specific to SHIP activities/efforts.   (i.e. “SHIP Mailings” and “SHIP Presentation”) </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15</a:t>
            </a:fld>
            <a:endParaRPr lang="en-US">
              <a:solidFill>
                <a:prstClr val="black"/>
              </a:solidFill>
            </a:endParaRPr>
          </a:p>
        </p:txBody>
      </p:sp>
      <p:pic>
        <p:nvPicPr>
          <p:cNvPr id="5" name="Content Placeholder 3"/>
          <p:cNvPicPr>
            <a:picLocks noChangeAspect="1"/>
          </p:cNvPicPr>
          <p:nvPr/>
        </p:nvPicPr>
        <p:blipFill rotWithShape="1">
          <a:blip r:embed="rId3"/>
          <a:srcRect l="32327" t="47813" r="57352" b="22919"/>
          <a:stretch/>
        </p:blipFill>
        <p:spPr bwMode="auto">
          <a:xfrm>
            <a:off x="4896853" y="1790659"/>
            <a:ext cx="1420463" cy="2264610"/>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52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Contact Changes</a:t>
            </a:r>
            <a:endParaRPr lang="en-US" dirty="0"/>
          </a:p>
        </p:txBody>
      </p:sp>
      <p:sp>
        <p:nvSpPr>
          <p:cNvPr id="3" name="Content Placeholder 2"/>
          <p:cNvSpPr>
            <a:spLocks noGrp="1"/>
          </p:cNvSpPr>
          <p:nvPr>
            <p:ph idx="1"/>
          </p:nvPr>
        </p:nvSpPr>
        <p:spPr/>
        <p:txBody>
          <a:bodyPr/>
          <a:lstStyle/>
          <a:p>
            <a:r>
              <a:rPr lang="en-US" dirty="0" smtClean="0"/>
              <a:t>The options under </a:t>
            </a:r>
            <a:r>
              <a:rPr lang="en-US" i="1" dirty="0" smtClean="0"/>
              <a:t>Method of Contact </a:t>
            </a:r>
            <a:r>
              <a:rPr lang="en-US" dirty="0" smtClean="0"/>
              <a:t>have changed slightly from NPR to include Web-based contacts</a:t>
            </a:r>
          </a:p>
          <a:p>
            <a:pPr lvl="1"/>
            <a:r>
              <a:rPr lang="en-US" sz="2300" dirty="0" smtClean="0"/>
              <a:t> This option would be selected when using things such as website chat options to counsel a beneficiary </a:t>
            </a:r>
          </a:p>
        </p:txBody>
      </p:sp>
      <p:pic>
        <p:nvPicPr>
          <p:cNvPr id="4" name="Picture 3"/>
          <p:cNvPicPr>
            <a:picLocks noChangeAspect="1"/>
          </p:cNvPicPr>
          <p:nvPr/>
        </p:nvPicPr>
        <p:blipFill rotWithShape="1">
          <a:blip r:embed="rId3"/>
          <a:srcRect l="29965" t="46386" r="32294" b="33998"/>
          <a:stretch/>
        </p:blipFill>
        <p:spPr>
          <a:xfrm>
            <a:off x="575823" y="3756071"/>
            <a:ext cx="8110977" cy="2370092"/>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247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Demographics</a:t>
            </a:r>
            <a:endParaRPr lang="en-US" dirty="0"/>
          </a:p>
        </p:txBody>
      </p:sp>
      <p:sp>
        <p:nvSpPr>
          <p:cNvPr id="3" name="Content Placeholder 2"/>
          <p:cNvSpPr>
            <a:spLocks noGrp="1"/>
          </p:cNvSpPr>
          <p:nvPr>
            <p:ph idx="1"/>
          </p:nvPr>
        </p:nvSpPr>
        <p:spPr/>
        <p:txBody>
          <a:bodyPr/>
          <a:lstStyle/>
          <a:p>
            <a:r>
              <a:rPr lang="en-US" dirty="0" smtClean="0"/>
              <a:t>Age Group - Options have not changed from NPR</a:t>
            </a:r>
          </a:p>
          <a:p>
            <a:r>
              <a:rPr lang="en-US" dirty="0" smtClean="0"/>
              <a:t>Gender - Now includes “Other”</a:t>
            </a:r>
          </a:p>
          <a:p>
            <a:r>
              <a:rPr lang="en-US" dirty="0" smtClean="0"/>
              <a:t>Race - Consolidated choices to mirror other ACL system fields: </a:t>
            </a:r>
            <a:endParaRPr lang="en-US" dirty="0"/>
          </a:p>
        </p:txBody>
      </p:sp>
      <p:pic>
        <p:nvPicPr>
          <p:cNvPr id="4" name="Picture 3"/>
          <p:cNvPicPr>
            <a:picLocks noChangeAspect="1"/>
          </p:cNvPicPr>
          <p:nvPr/>
        </p:nvPicPr>
        <p:blipFill rotWithShape="1">
          <a:blip r:embed="rId3"/>
          <a:srcRect l="34755" t="52356" r="36917" b="32334"/>
          <a:stretch/>
        </p:blipFill>
        <p:spPr>
          <a:xfrm>
            <a:off x="1957921" y="3650249"/>
            <a:ext cx="5791868" cy="175995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726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Discussed</a:t>
            </a:r>
            <a:endParaRPr lang="en-US" dirty="0"/>
          </a:p>
        </p:txBody>
      </p:sp>
      <p:sp>
        <p:nvSpPr>
          <p:cNvPr id="3" name="Content Placeholder 2"/>
          <p:cNvSpPr>
            <a:spLocks noGrp="1"/>
          </p:cNvSpPr>
          <p:nvPr>
            <p:ph idx="1"/>
          </p:nvPr>
        </p:nvSpPr>
        <p:spPr/>
        <p:txBody>
          <a:bodyPr/>
          <a:lstStyle/>
          <a:p>
            <a:r>
              <a:rPr lang="en-US" dirty="0" smtClean="0"/>
              <a:t>Largest section of the Beneficiary Contact Form</a:t>
            </a:r>
          </a:p>
          <a:p>
            <a:r>
              <a:rPr lang="en-US" dirty="0" smtClean="0"/>
              <a:t>Select as many options as are necessary to fully explain beneficiary assistance </a:t>
            </a:r>
          </a:p>
          <a:p>
            <a:r>
              <a:rPr lang="en-US" dirty="0" smtClean="0"/>
              <a:t>Must select at least </a:t>
            </a:r>
            <a:r>
              <a:rPr lang="en-US" u="sng" dirty="0" smtClean="0"/>
              <a:t>one</a:t>
            </a:r>
            <a:r>
              <a:rPr lang="en-US" dirty="0" smtClean="0"/>
              <a:t> topic discussed</a:t>
            </a:r>
          </a:p>
          <a:p>
            <a:r>
              <a:rPr lang="en-US" dirty="0" smtClean="0"/>
              <a:t>The following slides highlight changes from NPR but do not capture all of the Topics Discussed in STARS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7164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Disenrollment</a:t>
            </a:r>
            <a:endParaRPr lang="en-US" dirty="0"/>
          </a:p>
        </p:txBody>
      </p:sp>
      <p:sp>
        <p:nvSpPr>
          <p:cNvPr id="3" name="Content Placeholder 2"/>
          <p:cNvSpPr>
            <a:spLocks noGrp="1"/>
          </p:cNvSpPr>
          <p:nvPr>
            <p:ph idx="1"/>
          </p:nvPr>
        </p:nvSpPr>
        <p:spPr/>
        <p:txBody>
          <a:bodyPr/>
          <a:lstStyle/>
          <a:p>
            <a:r>
              <a:rPr lang="en-US" dirty="0" smtClean="0"/>
              <a:t>New option under </a:t>
            </a:r>
            <a:r>
              <a:rPr lang="en-US" i="1" dirty="0" smtClean="0"/>
              <a:t>Medicare Advantage </a:t>
            </a:r>
            <a:r>
              <a:rPr lang="en-US" dirty="0" smtClean="0"/>
              <a:t>and             </a:t>
            </a:r>
            <a:r>
              <a:rPr lang="en-US" i="1" dirty="0" smtClean="0"/>
              <a:t>Medicare Part D</a:t>
            </a:r>
            <a:endParaRPr lang="en-US" dirty="0"/>
          </a:p>
          <a:p>
            <a:pPr lvl="1"/>
            <a:r>
              <a:rPr lang="en-US" sz="2000" dirty="0" smtClean="0"/>
              <a:t>To be used plan disenrollment at any time (not limited to the Open Enrollment Period)</a:t>
            </a:r>
          </a:p>
          <a:p>
            <a:pPr lvl="1"/>
            <a:r>
              <a:rPr lang="en-US" sz="2000" dirty="0" smtClean="0"/>
              <a:t>Allows tracking of enrollments and </a:t>
            </a:r>
            <a:r>
              <a:rPr lang="en-US" sz="2000" dirty="0" err="1" smtClean="0"/>
              <a:t>disenrollments</a:t>
            </a:r>
            <a:r>
              <a:rPr lang="en-US" sz="2000" dirty="0" smtClean="0"/>
              <a:t> separately, lesson from Part D Enrollment Pilot</a:t>
            </a:r>
            <a:endParaRPr lang="en-US" sz="2000" dirty="0"/>
          </a:p>
          <a:p>
            <a:pPr lvl="1"/>
            <a:endParaRPr lang="en-US" sz="2000" i="1"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3091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3000" y="990600"/>
            <a:ext cx="5249972" cy="4953000"/>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AutoNum type="arabicParenR"/>
            </a:pPr>
            <a:r>
              <a:rPr lang="en-US" sz="2200" b="0" dirty="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view icon </a:t>
            </a:r>
            <a:r>
              <a:rPr lang="en-US" sz="2200" b="0" dirty="0">
                <a:solidFill>
                  <a:schemeClr val="tx1"/>
                </a:solidFill>
                <a:latin typeface="Calibri" panose="020F0502020204030204" pitchFamily="34" charset="0"/>
              </a:rPr>
              <a:t>in the upper right corner changes your view in WebEx.</a:t>
            </a:r>
          </a:p>
          <a:p>
            <a:pPr marL="857250" lvl="1" indent="-457200">
              <a:buSzPct val="125000"/>
              <a:buFont typeface="Arial" panose="020B0604020202020204" pitchFamily="34" charset="0"/>
              <a:buChar char="•"/>
            </a:pPr>
            <a:r>
              <a:rPr lang="en-US" sz="1900" b="1" dirty="0">
                <a:latin typeface="Calibri" panose="020F0502020204030204" pitchFamily="34" charset="0"/>
              </a:rPr>
              <a:t>Tip:</a:t>
            </a:r>
            <a:r>
              <a:rPr lang="en-US" sz="1900" dirty="0">
                <a:latin typeface="Calibri" panose="020F0502020204030204" pitchFamily="34" charset="0"/>
              </a:rPr>
              <a:t> Select the middle option so you can see who’s speaking</a:t>
            </a:r>
            <a:r>
              <a:rPr lang="en-US" sz="1900" dirty="0" smtClean="0">
                <a:latin typeface="Calibri" panose="020F0502020204030204" pitchFamily="34" charset="0"/>
              </a:rPr>
              <a:t>!</a:t>
            </a:r>
            <a:endParaRPr lang="en-US" sz="1900" b="0" dirty="0" smtClean="0">
              <a:solidFill>
                <a:schemeClr val="tx1"/>
              </a:solidFill>
              <a:latin typeface="Calibri" panose="020F0502020204030204" pitchFamily="34" charset="0"/>
            </a:endParaRP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toolbar </a:t>
            </a:r>
            <a:r>
              <a:rPr lang="en-US" sz="2200" b="0" dirty="0">
                <a:solidFill>
                  <a:schemeClr val="tx1"/>
                </a:solidFill>
                <a:latin typeface="Calibri" panose="020F0502020204030204" pitchFamily="34" charset="0"/>
              </a:rPr>
              <a:t>on the left side of the screen allows you to zoom in and out to show a closer or farther out view of the PowerPoint presentation.</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menu</a:t>
            </a:r>
            <a:r>
              <a:rPr lang="en-US" sz="2200" b="0" dirty="0">
                <a:solidFill>
                  <a:schemeClr val="tx1"/>
                </a:solidFill>
                <a:latin typeface="Calibri" panose="020F0502020204030204" pitchFamily="34" charset="0"/>
              </a:rPr>
              <a:t> at the bottom allows you to mute your line, open the participants and chat panels, and leave the event. </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smtClean="0">
                <a:solidFill>
                  <a:schemeClr val="tx1"/>
                </a:solidFill>
                <a:latin typeface="Calibri" panose="020F0502020204030204" pitchFamily="34" charset="0"/>
              </a:rPr>
              <a:t>panels </a:t>
            </a:r>
            <a:r>
              <a:rPr lang="en-US" sz="2200" b="0" dirty="0" smtClean="0">
                <a:solidFill>
                  <a:schemeClr val="tx1"/>
                </a:solidFill>
                <a:latin typeface="Calibri" panose="020F0502020204030204" pitchFamily="34" charset="0"/>
              </a:rPr>
              <a:t>on the right show participant information, chat, and polling (when in use). Use </a:t>
            </a:r>
            <a:r>
              <a:rPr lang="en-US" sz="2200" b="0" dirty="0">
                <a:solidFill>
                  <a:schemeClr val="tx1"/>
                </a:solidFill>
                <a:latin typeface="Calibri" panose="020F0502020204030204" pitchFamily="34" charset="0"/>
              </a:rPr>
              <a:t>the arrow and x to open and close </a:t>
            </a:r>
            <a:r>
              <a:rPr lang="en-US" sz="2200" b="0" dirty="0" smtClean="0">
                <a:solidFill>
                  <a:schemeClr val="tx1"/>
                </a:solidFill>
                <a:latin typeface="Calibri" panose="020F0502020204030204" pitchFamily="34" charset="0"/>
              </a:rPr>
              <a:t>the panels.</a:t>
            </a:r>
          </a:p>
          <a:p>
            <a:pPr marL="1257300" lvl="2" indent="-457200">
              <a:buFont typeface="Arial" panose="020B0604020202020204" pitchFamily="34" charset="0"/>
              <a:buChar char="•"/>
            </a:pPr>
            <a:r>
              <a:rPr lang="en-US" sz="1900" b="1" dirty="0" smtClean="0">
                <a:latin typeface="Calibri" panose="020F0502020204030204" pitchFamily="34" charset="0"/>
              </a:rPr>
              <a:t>Tip:</a:t>
            </a:r>
            <a:r>
              <a:rPr lang="en-US" sz="1900" dirty="0" smtClean="0">
                <a:latin typeface="Calibri" panose="020F0502020204030204" pitchFamily="34" charset="0"/>
              </a:rPr>
              <a:t> To raise your hand, open the participant panel and click the hand icon in the lower right corner.</a:t>
            </a:r>
            <a:endParaRPr lang="en-US" sz="1900" b="0" dirty="0" smtClean="0">
              <a:solidFill>
                <a:schemeClr val="tx1"/>
              </a:solidFill>
              <a:latin typeface="Calibri" panose="020F0502020204030204" pitchFamily="34" charset="0"/>
            </a:endParaRPr>
          </a:p>
        </p:txBody>
      </p:sp>
      <p:grpSp>
        <p:nvGrpSpPr>
          <p:cNvPr id="28" name="Group 27"/>
          <p:cNvGrpSpPr/>
          <p:nvPr/>
        </p:nvGrpSpPr>
        <p:grpSpPr>
          <a:xfrm>
            <a:off x="6989143" y="4276117"/>
            <a:ext cx="2019961" cy="976446"/>
            <a:chOff x="3952356" y="3849665"/>
            <a:chExt cx="2965774" cy="1433651"/>
          </a:xfrm>
        </p:grpSpPr>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65193"/>
            <a:stretch/>
          </p:blipFill>
          <p:spPr>
            <a:xfrm>
              <a:off x="3952356" y="3849665"/>
              <a:ext cx="1752600" cy="1408135"/>
            </a:xfrm>
            <a:prstGeom prst="rect">
              <a:avLst/>
            </a:prstGeom>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668"/>
            <a:stretch/>
          </p:blipFill>
          <p:spPr>
            <a:xfrm>
              <a:off x="5692981" y="3849665"/>
              <a:ext cx="1225149" cy="1408135"/>
            </a:xfrm>
            <a:prstGeom prst="rect">
              <a:avLst/>
            </a:prstGeom>
            <a:ln>
              <a:noFill/>
            </a:ln>
          </p:spPr>
        </p:pic>
        <p:sp>
          <p:nvSpPr>
            <p:cNvPr id="12" name="Rectangle 11"/>
            <p:cNvSpPr/>
            <p:nvPr/>
          </p:nvSpPr>
          <p:spPr>
            <a:xfrm>
              <a:off x="3962400" y="3849665"/>
              <a:ext cx="340714"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6554575" y="3875181"/>
              <a:ext cx="363555"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7" name="Picture 16"/>
          <p:cNvPicPr>
            <a:picLocks noChangeAspect="1"/>
          </p:cNvPicPr>
          <p:nvPr/>
        </p:nvPicPr>
        <p:blipFill>
          <a:blip r:embed="rId5"/>
          <a:stretch>
            <a:fillRect/>
          </a:stretch>
        </p:blipFill>
        <p:spPr>
          <a:xfrm>
            <a:off x="7102753" y="1048282"/>
            <a:ext cx="1906351" cy="65746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570" y="5740801"/>
            <a:ext cx="2834868" cy="583006"/>
          </a:xfrm>
          <a:prstGeom prst="rect">
            <a:avLst/>
          </a:prstGeom>
        </p:spPr>
      </p:pic>
      <p:pic>
        <p:nvPicPr>
          <p:cNvPr id="3" name="Picture 2"/>
          <p:cNvPicPr>
            <a:picLocks noChangeAspect="1"/>
          </p:cNvPicPr>
          <p:nvPr/>
        </p:nvPicPr>
        <p:blipFill>
          <a:blip r:embed="rId7"/>
          <a:stretch>
            <a:fillRect/>
          </a:stretch>
        </p:blipFill>
        <p:spPr>
          <a:xfrm>
            <a:off x="616912" y="1010132"/>
            <a:ext cx="438095" cy="3342857"/>
          </a:xfrm>
          <a:prstGeom prst="rect">
            <a:avLst/>
          </a:prstGeom>
          <a:ln>
            <a:solidFill>
              <a:schemeClr val="bg1">
                <a:lumMod val="50000"/>
              </a:schemeClr>
            </a:solidFill>
          </a:ln>
        </p:spPr>
      </p:pic>
      <p:sp>
        <p:nvSpPr>
          <p:cNvPr id="7" name="Rectangle 6"/>
          <p:cNvSpPr/>
          <p:nvPr/>
        </p:nvSpPr>
        <p:spPr>
          <a:xfrm>
            <a:off x="585965" y="2800220"/>
            <a:ext cx="464050" cy="914400"/>
          </a:xfrm>
          <a:prstGeom prst="rect">
            <a:avLst/>
          </a:prstGeom>
          <a:noFill/>
          <a:ln w="38100">
            <a:solidFill>
              <a:srgbClr val="449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 y="182433"/>
            <a:ext cx="9175831" cy="737816"/>
          </a:xfrm>
          <a:prstGeom prst="rect">
            <a:avLst/>
          </a:prstGeom>
        </p:spPr>
        <p:txBody>
          <a:bodyPr vert="horz" lIns="91440" tIns="45720" rIns="91440" bIns="45720" rtlCol="0" anchor="ctr">
            <a:noAutofit/>
          </a:bodyPr>
          <a:lstStyle>
            <a:lvl1pPr algn="ctr">
              <a:spcBef>
                <a:spcPct val="0"/>
              </a:spcBef>
              <a:buNone/>
              <a:defRPr sz="3600" b="1">
                <a:solidFill>
                  <a:schemeClr val="tx2"/>
                </a:solidFill>
                <a:latin typeface="+mj-lt"/>
                <a:ea typeface="+mj-ea"/>
                <a:cs typeface="+mj-cs"/>
              </a:defRPr>
            </a:lvl1pPr>
          </a:lstStyle>
          <a:p>
            <a:r>
              <a:rPr lang="en-US" sz="4000" b="0" dirty="0"/>
              <a:t>WebEx functionality</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61662"/>
          <a:stretch/>
        </p:blipFill>
        <p:spPr>
          <a:xfrm>
            <a:off x="7096897" y="2101267"/>
            <a:ext cx="1922633" cy="1075856"/>
          </a:xfrm>
          <a:prstGeom prst="rect">
            <a:avLst/>
          </a:prstGeom>
          <a:ln>
            <a:solidFill>
              <a:schemeClr val="bg1">
                <a:lumMod val="50000"/>
              </a:schemeClr>
            </a:solidFill>
          </a:ln>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988" t="17971" r="44104"/>
          <a:stretch/>
        </p:blipFill>
        <p:spPr>
          <a:xfrm>
            <a:off x="1752600" y="4953000"/>
            <a:ext cx="664116" cy="533400"/>
          </a:xfrm>
          <a:prstGeom prst="rect">
            <a:avLst/>
          </a:prstGeom>
        </p:spPr>
      </p:pic>
      <p:sp>
        <p:nvSpPr>
          <p:cNvPr id="5" name="Oval 4"/>
          <p:cNvSpPr/>
          <p:nvPr/>
        </p:nvSpPr>
        <p:spPr>
          <a:xfrm>
            <a:off x="6477000" y="11430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1</a:t>
            </a:r>
            <a:endParaRPr lang="en-US" sz="2400" b="1" dirty="0"/>
          </a:p>
        </p:txBody>
      </p:sp>
      <p:sp>
        <p:nvSpPr>
          <p:cNvPr id="20" name="Oval 19"/>
          <p:cNvSpPr/>
          <p:nvPr/>
        </p:nvSpPr>
        <p:spPr>
          <a:xfrm>
            <a:off x="22742" y="104828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2</a:t>
            </a:r>
          </a:p>
        </p:txBody>
      </p:sp>
      <p:sp>
        <p:nvSpPr>
          <p:cNvPr id="22" name="Oval 21"/>
          <p:cNvSpPr/>
          <p:nvPr/>
        </p:nvSpPr>
        <p:spPr>
          <a:xfrm>
            <a:off x="2084658" y="57531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3</a:t>
            </a:r>
          </a:p>
        </p:txBody>
      </p:sp>
      <p:sp>
        <p:nvSpPr>
          <p:cNvPr id="29" name="Oval 28"/>
          <p:cNvSpPr/>
          <p:nvPr/>
        </p:nvSpPr>
        <p:spPr>
          <a:xfrm>
            <a:off x="6524553" y="374322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4</a:t>
            </a:r>
            <a:endParaRPr lang="en-US" sz="2400" b="1" dirty="0"/>
          </a:p>
        </p:txBody>
      </p:sp>
      <p:sp>
        <p:nvSpPr>
          <p:cNvPr id="8" name="Oval 7"/>
          <p:cNvSpPr/>
          <p:nvPr/>
        </p:nvSpPr>
        <p:spPr>
          <a:xfrm>
            <a:off x="7780123" y="1066800"/>
            <a:ext cx="601877" cy="569728"/>
          </a:xfrm>
          <a:prstGeom prst="ellipse">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8"/>
          <p:cNvSpPr/>
          <p:nvPr/>
        </p:nvSpPr>
        <p:spPr>
          <a:xfrm>
            <a:off x="7843070" y="1676400"/>
            <a:ext cx="417219" cy="504052"/>
          </a:xfrm>
          <a:prstGeom prst="downArrow">
            <a:avLst/>
          </a:prstGeom>
          <a:solidFill>
            <a:srgbClr val="449A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prstGeom prst="rect">
            <a:avLst/>
          </a:prstGeom>
        </p:spPr>
        <p:txBody>
          <a:bodyPr/>
          <a:lstStyle/>
          <a:p>
            <a:pPr defTabSz="914400"/>
            <a:fld id="{B6F15528-21DE-4FAA-801E-634DDDAF4B2B}" type="slidenum">
              <a:rPr lang="en-US" smtClean="0">
                <a:solidFill>
                  <a:prstClr val="white"/>
                </a:solidFill>
              </a:rPr>
              <a:pPr defTabSz="914400"/>
              <a:t>2</a:t>
            </a:fld>
            <a:endParaRPr lang="en-US" dirty="0">
              <a:solidFill>
                <a:prstClr val="white"/>
              </a:solidFill>
            </a:endParaRPr>
          </a:p>
        </p:txBody>
      </p:sp>
    </p:spTree>
    <p:custDataLst>
      <p:tags r:id="rId1"/>
    </p:custDataLst>
    <p:extLst>
      <p:ext uri="{BB962C8B-B14F-4D97-AF65-F5344CB8AC3E}">
        <p14:creationId xmlns:p14="http://schemas.microsoft.com/office/powerpoint/2010/main" val="101338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Part D LIS</a:t>
            </a:r>
            <a:endParaRPr lang="en-US" dirty="0"/>
          </a:p>
        </p:txBody>
      </p:sp>
      <p:sp>
        <p:nvSpPr>
          <p:cNvPr id="3" name="Content Placeholder 2"/>
          <p:cNvSpPr>
            <a:spLocks noGrp="1"/>
          </p:cNvSpPr>
          <p:nvPr>
            <p:ph idx="1"/>
          </p:nvPr>
        </p:nvSpPr>
        <p:spPr/>
        <p:txBody>
          <a:bodyPr/>
          <a:lstStyle/>
          <a:p>
            <a:r>
              <a:rPr lang="en-US" dirty="0" smtClean="0"/>
              <a:t>Two new options </a:t>
            </a:r>
            <a:r>
              <a:rPr lang="en-US" dirty="0"/>
              <a:t>f</a:t>
            </a:r>
            <a:r>
              <a:rPr lang="en-US" dirty="0" smtClean="0"/>
              <a:t>ound under </a:t>
            </a:r>
            <a:r>
              <a:rPr lang="en-US" i="1" dirty="0" smtClean="0"/>
              <a:t>Part D Low Income Subsidy (LIS/Extra Help)</a:t>
            </a:r>
          </a:p>
          <a:p>
            <a:pPr lvl="1"/>
            <a:r>
              <a:rPr lang="en-US" sz="2000" u="sng" dirty="0" smtClean="0"/>
              <a:t>Application Submission</a:t>
            </a:r>
            <a:r>
              <a:rPr lang="en-US" sz="2000" dirty="0" smtClean="0"/>
              <a:t>: Selected if assist </a:t>
            </a:r>
            <a:r>
              <a:rPr lang="en-US" sz="2000" dirty="0"/>
              <a:t>with </a:t>
            </a:r>
            <a:r>
              <a:rPr lang="en-US" sz="2000" dirty="0" smtClean="0"/>
              <a:t>submission of an </a:t>
            </a:r>
            <a:r>
              <a:rPr lang="en-US" sz="2000" dirty="0"/>
              <a:t>LIS application, either paper or electronically via SSA’s </a:t>
            </a:r>
            <a:r>
              <a:rPr lang="en-US" sz="2000" dirty="0" smtClean="0"/>
              <a:t>website</a:t>
            </a:r>
            <a:r>
              <a:rPr lang="en-US" sz="2000" dirty="0"/>
              <a:t>.</a:t>
            </a:r>
            <a:endParaRPr lang="en-US" dirty="0"/>
          </a:p>
          <a:p>
            <a:pPr lvl="1"/>
            <a:endParaRPr lang="en-US" sz="2000" dirty="0" smtClean="0"/>
          </a:p>
          <a:p>
            <a:pPr lvl="1"/>
            <a:r>
              <a:rPr lang="en-US" sz="2000" u="sng" dirty="0" smtClean="0"/>
              <a:t>LI NET/BAE</a:t>
            </a:r>
            <a:r>
              <a:rPr lang="en-US" sz="2000" dirty="0" smtClean="0"/>
              <a:t>: Selected if assist accessing the limited Income Newly Eligible Transition Program (LI NET) benefit for those with an LIS award but no Part D coverage. Examples include:</a:t>
            </a:r>
          </a:p>
          <a:p>
            <a:pPr lvl="2"/>
            <a:r>
              <a:rPr lang="en-US" sz="2000" dirty="0" smtClean="0"/>
              <a:t>providing LI NET education to pharmacy  </a:t>
            </a:r>
          </a:p>
          <a:p>
            <a:pPr lvl="2"/>
            <a:r>
              <a:rPr lang="en-US" sz="2000" dirty="0" smtClean="0"/>
              <a:t>submitting required documents for the </a:t>
            </a:r>
            <a:r>
              <a:rPr lang="en-US" sz="2000" dirty="0"/>
              <a:t>Best Available Evidence (BAE) process </a:t>
            </a:r>
            <a:r>
              <a:rPr lang="en-US" sz="2000" dirty="0" smtClean="0"/>
              <a:t>if LIS award is not reflected in CMS/SSA systems</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3417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Medicaid</a:t>
            </a:r>
            <a:endParaRPr lang="en-US" dirty="0"/>
          </a:p>
        </p:txBody>
      </p:sp>
      <p:sp>
        <p:nvSpPr>
          <p:cNvPr id="3" name="Content Placeholder 2"/>
          <p:cNvSpPr>
            <a:spLocks noGrp="1"/>
          </p:cNvSpPr>
          <p:nvPr>
            <p:ph idx="1"/>
          </p:nvPr>
        </p:nvSpPr>
        <p:spPr>
          <a:xfrm>
            <a:off x="457200" y="1840681"/>
            <a:ext cx="8229600" cy="4507865"/>
          </a:xfrm>
        </p:spPr>
        <p:txBody>
          <a:bodyPr/>
          <a:lstStyle/>
          <a:p>
            <a:r>
              <a:rPr lang="en-US" sz="2800" dirty="0" smtClean="0"/>
              <a:t>Expanded options under the </a:t>
            </a:r>
            <a:r>
              <a:rPr lang="en-US" sz="2800" i="1" dirty="0" smtClean="0"/>
              <a:t>Medicaid</a:t>
            </a:r>
            <a:r>
              <a:rPr lang="en-US" sz="2800" dirty="0" smtClean="0"/>
              <a:t> header to include: </a:t>
            </a:r>
          </a:p>
          <a:p>
            <a:pPr lvl="1"/>
            <a:r>
              <a:rPr lang="en-US" sz="2400" dirty="0" smtClean="0"/>
              <a:t>Application Submission</a:t>
            </a:r>
          </a:p>
          <a:p>
            <a:pPr lvl="1"/>
            <a:r>
              <a:rPr lang="en-US" sz="2400" dirty="0" smtClean="0"/>
              <a:t>Medicare Buy-In Coordination</a:t>
            </a:r>
          </a:p>
          <a:p>
            <a:pPr lvl="1"/>
            <a:r>
              <a:rPr lang="en-US" sz="2400" dirty="0" smtClean="0"/>
              <a:t>Medicaid Managed Care</a:t>
            </a:r>
          </a:p>
          <a:p>
            <a:pPr lvl="1"/>
            <a:r>
              <a:rPr lang="en-US" sz="2400" dirty="0" smtClean="0"/>
              <a:t>Recertification</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2152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Other Insurance</a:t>
            </a:r>
            <a:endParaRPr lang="en-US" dirty="0"/>
          </a:p>
        </p:txBody>
      </p:sp>
      <p:sp>
        <p:nvSpPr>
          <p:cNvPr id="3" name="Content Placeholder 2"/>
          <p:cNvSpPr>
            <a:spLocks noGrp="1"/>
          </p:cNvSpPr>
          <p:nvPr>
            <p:ph idx="1"/>
          </p:nvPr>
        </p:nvSpPr>
        <p:spPr/>
        <p:txBody>
          <a:bodyPr/>
          <a:lstStyle/>
          <a:p>
            <a:r>
              <a:rPr lang="en-US" sz="2800" dirty="0" smtClean="0"/>
              <a:t>Several additional options have been added under </a:t>
            </a:r>
            <a:r>
              <a:rPr lang="en-US" sz="2800" i="1" dirty="0" smtClean="0"/>
              <a:t>Other Insurance</a:t>
            </a:r>
            <a:r>
              <a:rPr lang="en-US" sz="2800" dirty="0" smtClean="0"/>
              <a:t>:</a:t>
            </a:r>
          </a:p>
          <a:p>
            <a:pPr lvl="1"/>
            <a:r>
              <a:rPr lang="en-US" dirty="0" smtClean="0"/>
              <a:t>Active Employer Health Benefits</a:t>
            </a:r>
          </a:p>
          <a:p>
            <a:pPr lvl="1"/>
            <a:r>
              <a:rPr lang="en-US" dirty="0" smtClean="0"/>
              <a:t>Indian Health Services</a:t>
            </a:r>
          </a:p>
          <a:p>
            <a:pPr lvl="1"/>
            <a:r>
              <a:rPr lang="en-US" dirty="0" smtClean="0"/>
              <a:t>Retiree Employer Health Benefits</a:t>
            </a:r>
          </a:p>
          <a:p>
            <a:pPr lvl="1"/>
            <a:r>
              <a:rPr lang="en-US" dirty="0" smtClean="0"/>
              <a:t>Tricare For Life Health Benefits</a:t>
            </a:r>
          </a:p>
          <a:p>
            <a:pPr lvl="1"/>
            <a:r>
              <a:rPr lang="en-US" dirty="0" smtClean="0"/>
              <a:t>Tricare Health Benefits</a:t>
            </a:r>
          </a:p>
          <a:p>
            <a:pPr lvl="1"/>
            <a:r>
              <a:rPr lang="en-US" dirty="0" smtClean="0"/>
              <a:t>VA/Veterans Health Benefits </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9743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Additional Topics</a:t>
            </a:r>
            <a:endParaRPr lang="en-US" dirty="0"/>
          </a:p>
        </p:txBody>
      </p:sp>
      <p:sp>
        <p:nvSpPr>
          <p:cNvPr id="3" name="Content Placeholder 2"/>
          <p:cNvSpPr>
            <a:spLocks noGrp="1"/>
          </p:cNvSpPr>
          <p:nvPr>
            <p:ph idx="1"/>
          </p:nvPr>
        </p:nvSpPr>
        <p:spPr/>
        <p:txBody>
          <a:bodyPr/>
          <a:lstStyle/>
          <a:p>
            <a:r>
              <a:rPr lang="en-US" dirty="0" smtClean="0"/>
              <a:t>A whole new category of topics has been added under the header </a:t>
            </a:r>
            <a:r>
              <a:rPr lang="en-US" i="1" dirty="0" smtClean="0"/>
              <a:t>Additional Topic Details</a:t>
            </a:r>
            <a:r>
              <a:rPr lang="en-US" dirty="0"/>
              <a:t> </a:t>
            </a:r>
            <a:r>
              <a:rPr lang="en-US" dirty="0" smtClean="0"/>
              <a:t>which includes:</a:t>
            </a:r>
          </a:p>
          <a:p>
            <a:pPr lvl="1"/>
            <a:r>
              <a:rPr lang="en-US" sz="2000" dirty="0" smtClean="0"/>
              <a:t>Ambulance </a:t>
            </a:r>
          </a:p>
          <a:p>
            <a:pPr lvl="1"/>
            <a:r>
              <a:rPr lang="en-US" sz="2000" dirty="0" smtClean="0"/>
              <a:t>Dental/Vision/Hearing</a:t>
            </a:r>
          </a:p>
          <a:p>
            <a:pPr lvl="1"/>
            <a:r>
              <a:rPr lang="en-US" sz="2000" dirty="0" smtClean="0"/>
              <a:t>DMEPOS</a:t>
            </a:r>
          </a:p>
          <a:p>
            <a:pPr lvl="1"/>
            <a:r>
              <a:rPr lang="en-US" sz="2000" dirty="0" smtClean="0"/>
              <a:t>Duals Demonstration</a:t>
            </a:r>
          </a:p>
          <a:p>
            <a:pPr lvl="1"/>
            <a:r>
              <a:rPr lang="en-US" sz="2000" dirty="0" smtClean="0"/>
              <a:t>Home Health Care</a:t>
            </a:r>
          </a:p>
          <a:p>
            <a:pPr lvl="1"/>
            <a:r>
              <a:rPr lang="en-US" sz="2000" dirty="0" smtClean="0"/>
              <a:t>Hospice </a:t>
            </a:r>
          </a:p>
          <a:p>
            <a:pPr lvl="1"/>
            <a:r>
              <a:rPr lang="en-US" sz="2000" dirty="0" smtClean="0"/>
              <a:t>Hospital</a:t>
            </a:r>
          </a:p>
          <a:p>
            <a:pPr lvl="1"/>
            <a:r>
              <a:rPr lang="en-US" sz="2000" dirty="0" smtClean="0"/>
              <a:t>New Medicare Card</a:t>
            </a:r>
          </a:p>
          <a:p>
            <a:pPr lvl="1"/>
            <a:r>
              <a:rPr lang="en-US" sz="2000" dirty="0" smtClean="0"/>
              <a:t>Preventive Benefits</a:t>
            </a:r>
          </a:p>
          <a:p>
            <a:pPr lvl="1"/>
            <a:r>
              <a:rPr lang="en-US" sz="2000" dirty="0" smtClean="0"/>
              <a:t>Skilled Nursing Facility </a:t>
            </a:r>
            <a:endParaRPr lang="en-US" sz="2000" dirty="0"/>
          </a:p>
        </p:txBody>
      </p:sp>
      <p:sp>
        <p:nvSpPr>
          <p:cNvPr id="4" name="TextBox 3"/>
          <p:cNvSpPr txBox="1"/>
          <p:nvPr/>
        </p:nvSpPr>
        <p:spPr>
          <a:xfrm>
            <a:off x="4572000" y="3331031"/>
            <a:ext cx="420624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solidFill>
                  <a:prstClr val="white"/>
                </a:solidFill>
              </a:rPr>
              <a:t>Note to CMS Duals Demonstration Grantees</a:t>
            </a:r>
            <a:r>
              <a:rPr lang="en-US" dirty="0" smtClean="0">
                <a:solidFill>
                  <a:prstClr val="white"/>
                </a:solidFill>
              </a:rPr>
              <a:t>: </a:t>
            </a:r>
          </a:p>
          <a:p>
            <a:pPr algn="ctr"/>
            <a:r>
              <a:rPr lang="en-US" dirty="0" smtClean="0">
                <a:solidFill>
                  <a:prstClr val="white"/>
                </a:solidFill>
              </a:rPr>
              <a:t>Contact forms </a:t>
            </a:r>
            <a:r>
              <a:rPr lang="en-US" u="sng" dirty="0" smtClean="0">
                <a:solidFill>
                  <a:prstClr val="white"/>
                </a:solidFill>
              </a:rPr>
              <a:t>must</a:t>
            </a:r>
            <a:r>
              <a:rPr lang="en-US" dirty="0" smtClean="0">
                <a:solidFill>
                  <a:prstClr val="white"/>
                </a:solidFill>
              </a:rPr>
              <a:t> include selection of “Duals Demonstration” on this area of the form (pictured below). </a:t>
            </a:r>
            <a:endParaRPr lang="en-US" dirty="0">
              <a:solidFill>
                <a:prstClr val="white"/>
              </a:solidFill>
            </a:endParaRPr>
          </a:p>
        </p:txBody>
      </p:sp>
      <p:grpSp>
        <p:nvGrpSpPr>
          <p:cNvPr id="5" name="Group 4"/>
          <p:cNvGrpSpPr/>
          <p:nvPr/>
        </p:nvGrpSpPr>
        <p:grpSpPr>
          <a:xfrm>
            <a:off x="4175761" y="5297827"/>
            <a:ext cx="4648199" cy="899159"/>
            <a:chOff x="747712" y="4261484"/>
            <a:chExt cx="7527607" cy="1362075"/>
          </a:xfrm>
        </p:grpSpPr>
        <p:grpSp>
          <p:nvGrpSpPr>
            <p:cNvPr id="6" name="Group 5"/>
            <p:cNvGrpSpPr/>
            <p:nvPr/>
          </p:nvGrpSpPr>
          <p:grpSpPr>
            <a:xfrm>
              <a:off x="747712" y="4261484"/>
              <a:ext cx="7527607" cy="1362075"/>
              <a:chOff x="747713" y="4261485"/>
              <a:chExt cx="5042534" cy="895350"/>
            </a:xfrm>
          </p:grpSpPr>
          <p:pic>
            <p:nvPicPr>
              <p:cNvPr id="8" name="Picture 7"/>
              <p:cNvPicPr>
                <a:picLocks noChangeAspect="1"/>
              </p:cNvPicPr>
              <p:nvPr/>
            </p:nvPicPr>
            <p:blipFill rotWithShape="1">
              <a:blip r:embed="rId3"/>
              <a:srcRect r="79091"/>
              <a:stretch/>
            </p:blipFill>
            <p:spPr>
              <a:xfrm>
                <a:off x="747713" y="4261485"/>
                <a:ext cx="1599248" cy="895350"/>
              </a:xfrm>
              <a:prstGeom prst="rect">
                <a:avLst/>
              </a:prstGeom>
            </p:spPr>
          </p:pic>
          <p:pic>
            <p:nvPicPr>
              <p:cNvPr id="9" name="Picture 8"/>
              <p:cNvPicPr>
                <a:picLocks noChangeAspect="1"/>
              </p:cNvPicPr>
              <p:nvPr/>
            </p:nvPicPr>
            <p:blipFill rotWithShape="1">
              <a:blip r:embed="rId3"/>
              <a:srcRect l="57173"/>
              <a:stretch/>
            </p:blipFill>
            <p:spPr>
              <a:xfrm>
                <a:off x="2514600" y="4261485"/>
                <a:ext cx="3275647" cy="895350"/>
              </a:xfrm>
              <a:prstGeom prst="rect">
                <a:avLst/>
              </a:prstGeom>
            </p:spPr>
          </p:pic>
        </p:grpSp>
        <p:pic>
          <p:nvPicPr>
            <p:cNvPr id="7" name="Picture 6" descr="HEAVY &lt;strong&gt;CHECK MARK&lt;/strong&gt; - letrag"/>
            <p:cNvPicPr>
              <a:picLocks noChangeAspect="1"/>
            </p:cNvPicPr>
            <p:nvPr/>
          </p:nvPicPr>
          <p:blipFill rotWithShape="1">
            <a:blip r:embed="rId4" cstate="print">
              <a:extLst>
                <a:ext uri="{28A0092B-C50C-407E-A947-70E740481C1C}">
                  <a14:useLocalDpi xmlns:a14="http://schemas.microsoft.com/office/drawing/2010/main" val="0"/>
                </a:ext>
              </a:extLst>
            </a:blip>
            <a:srcRect l="21640" t="23868" r="23243" b="27066"/>
            <a:stretch/>
          </p:blipFill>
          <p:spPr>
            <a:xfrm>
              <a:off x="3550919" y="5058496"/>
              <a:ext cx="274321" cy="245024"/>
            </a:xfrm>
            <a:prstGeom prst="rect">
              <a:avLst/>
            </a:prstGeom>
          </p:spPr>
        </p:pic>
      </p:grpSp>
      <p:sp>
        <p:nvSpPr>
          <p:cNvPr id="10" name="Slide Number Placeholder 9"/>
          <p:cNvSpPr>
            <a:spLocks noGrp="1"/>
          </p:cNvSpPr>
          <p:nvPr>
            <p:ph type="sldNum" sz="quarter" idx="10"/>
          </p:nvPr>
        </p:nvSpPr>
        <p:spPr/>
        <p:txBody>
          <a:bodyPr/>
          <a:lstStyle/>
          <a:p>
            <a:fld id="{3F8D7C79-9F0D-45BA-8AA8-25F5A89F7A3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43268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a:t>
            </a:r>
            <a:endParaRPr lang="en-US" dirty="0"/>
          </a:p>
        </p:txBody>
      </p:sp>
      <p:sp>
        <p:nvSpPr>
          <p:cNvPr id="3" name="Content Placeholder 2"/>
          <p:cNvSpPr>
            <a:spLocks noGrp="1"/>
          </p:cNvSpPr>
          <p:nvPr>
            <p:ph idx="1"/>
          </p:nvPr>
        </p:nvSpPr>
        <p:spPr/>
        <p:txBody>
          <a:bodyPr/>
          <a:lstStyle/>
          <a:p>
            <a:r>
              <a:rPr lang="en-US" dirty="0" smtClean="0"/>
              <a:t>Enter all of the time you spent helping the beneficiary during this contact.  Includes:</a:t>
            </a:r>
          </a:p>
          <a:p>
            <a:pPr lvl="1"/>
            <a:r>
              <a:rPr lang="en-US" sz="2000" dirty="0" smtClean="0"/>
              <a:t>All time meeting with beneficiary or representative</a:t>
            </a:r>
          </a:p>
          <a:p>
            <a:pPr lvl="1"/>
            <a:r>
              <a:rPr lang="en-US" sz="2000" dirty="0" smtClean="0"/>
              <a:t>Any time spent researching, preparing materials, completing paperwork/form, and traveling to meet with the beneficiary. </a:t>
            </a:r>
          </a:p>
          <a:p>
            <a:r>
              <a:rPr lang="en-US" dirty="0" smtClean="0"/>
              <a:t>Enter time in whole hours and minutes </a:t>
            </a:r>
          </a:p>
          <a:p>
            <a:pPr lvl="1"/>
            <a:r>
              <a:rPr lang="en-US" sz="2000" dirty="0" smtClean="0"/>
              <a:t>The system will auto-calculate the total time in minutes (required)</a:t>
            </a:r>
            <a:endParaRPr lang="en-US" sz="2000" dirty="0"/>
          </a:p>
        </p:txBody>
      </p:sp>
      <p:pic>
        <p:nvPicPr>
          <p:cNvPr id="4" name="Picture 3"/>
          <p:cNvPicPr>
            <a:picLocks noChangeAspect="1"/>
          </p:cNvPicPr>
          <p:nvPr/>
        </p:nvPicPr>
        <p:blipFill rotWithShape="1">
          <a:blip r:embed="rId3"/>
          <a:srcRect l="554" t="46429" r="46611" b="38393"/>
          <a:stretch/>
        </p:blipFill>
        <p:spPr>
          <a:xfrm>
            <a:off x="248290" y="4849584"/>
            <a:ext cx="8650781" cy="139727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6403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r>
              <a:rPr lang="en-US" dirty="0" smtClean="0"/>
              <a:t>STARS has only two status options:</a:t>
            </a:r>
          </a:p>
          <a:p>
            <a:pPr lvl="1"/>
            <a:r>
              <a:rPr lang="en-US" sz="2000" dirty="0" smtClean="0"/>
              <a:t>In progress</a:t>
            </a:r>
          </a:p>
          <a:p>
            <a:pPr lvl="1"/>
            <a:r>
              <a:rPr lang="en-US" sz="2000" dirty="0" smtClean="0"/>
              <a:t>Completed</a:t>
            </a:r>
            <a:endParaRPr lang="en-US" sz="2000" dirty="0"/>
          </a:p>
        </p:txBody>
      </p:sp>
      <p:pic>
        <p:nvPicPr>
          <p:cNvPr id="4" name="Picture 3"/>
          <p:cNvPicPr>
            <a:picLocks noChangeAspect="1"/>
          </p:cNvPicPr>
          <p:nvPr/>
        </p:nvPicPr>
        <p:blipFill rotWithShape="1">
          <a:blip r:embed="rId3"/>
          <a:srcRect l="31670" t="60045" r="42847" b="27901"/>
          <a:stretch/>
        </p:blipFill>
        <p:spPr>
          <a:xfrm>
            <a:off x="1891791" y="3451111"/>
            <a:ext cx="6952950" cy="184902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5007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SUFs, Notes, and Attach File</a:t>
            </a:r>
            <a:endParaRPr lang="en-US" dirty="0"/>
          </a:p>
        </p:txBody>
      </p:sp>
      <p:sp>
        <p:nvSpPr>
          <p:cNvPr id="3" name="Content Placeholder 2"/>
          <p:cNvSpPr>
            <a:spLocks noGrp="1"/>
          </p:cNvSpPr>
          <p:nvPr>
            <p:ph idx="1"/>
          </p:nvPr>
        </p:nvSpPr>
        <p:spPr>
          <a:xfrm>
            <a:off x="457200" y="1762125"/>
            <a:ext cx="5206181" cy="4444694"/>
          </a:xfrm>
        </p:spPr>
        <p:txBody>
          <a:bodyPr/>
          <a:lstStyle/>
          <a:p>
            <a:r>
              <a:rPr lang="en-US" sz="2800" dirty="0" smtClean="0"/>
              <a:t>Special Use Fields</a:t>
            </a:r>
          </a:p>
          <a:p>
            <a:pPr lvl="1"/>
            <a:r>
              <a:rPr lang="en-US" sz="2400" dirty="0" smtClean="0"/>
              <a:t>No longer used for MIPPA!!!</a:t>
            </a:r>
          </a:p>
          <a:p>
            <a:pPr lvl="1"/>
            <a:r>
              <a:rPr lang="en-US" sz="2400" dirty="0" smtClean="0"/>
              <a:t>4</a:t>
            </a:r>
            <a:r>
              <a:rPr lang="en-US" sz="2400" baseline="30000" dirty="0" smtClean="0"/>
              <a:t>th</a:t>
            </a:r>
            <a:r>
              <a:rPr lang="en-US" sz="2400" dirty="0" smtClean="0"/>
              <a:t> and 5</a:t>
            </a:r>
            <a:r>
              <a:rPr lang="en-US" sz="2400" baseline="30000" dirty="0" smtClean="0"/>
              <a:t>th</a:t>
            </a:r>
            <a:r>
              <a:rPr lang="en-US" sz="2400" dirty="0" smtClean="0"/>
              <a:t> for NPR transfer data </a:t>
            </a:r>
          </a:p>
          <a:p>
            <a:r>
              <a:rPr lang="en-US" sz="2800" dirty="0" smtClean="0"/>
              <a:t>Notes </a:t>
            </a:r>
          </a:p>
          <a:p>
            <a:pPr lvl="1"/>
            <a:r>
              <a:rPr lang="en-US" sz="2400" dirty="0" smtClean="0"/>
              <a:t>Track </a:t>
            </a:r>
            <a:r>
              <a:rPr lang="en-US" sz="2400" dirty="0"/>
              <a:t>‘other’ by typing consistent </a:t>
            </a:r>
            <a:r>
              <a:rPr lang="en-US" sz="2400" dirty="0" smtClean="0"/>
              <a:t>(e.g. Non-STARS Event Partners, New Medicare Card, etc.)</a:t>
            </a:r>
            <a:endParaRPr lang="en-US" sz="2400" dirty="0"/>
          </a:p>
          <a:p>
            <a:r>
              <a:rPr lang="en-US" sz="2800" dirty="0" smtClean="0"/>
              <a:t>Attach file</a:t>
            </a:r>
          </a:p>
          <a:p>
            <a:pPr lvl="1"/>
            <a:r>
              <a:rPr lang="en-US" sz="2400" dirty="0"/>
              <a:t>File types: .doc/</a:t>
            </a:r>
            <a:r>
              <a:rPr lang="en-US" sz="2400" dirty="0" err="1"/>
              <a:t>docx</a:t>
            </a:r>
            <a:r>
              <a:rPr lang="en-US" sz="2400" dirty="0"/>
              <a:t>  .</a:t>
            </a:r>
            <a:r>
              <a:rPr lang="en-US" sz="2400" dirty="0" err="1"/>
              <a:t>ppt</a:t>
            </a:r>
            <a:r>
              <a:rPr lang="en-US" sz="2400" dirty="0"/>
              <a:t>/</a:t>
            </a:r>
            <a:r>
              <a:rPr lang="en-US" sz="2400" dirty="0" err="1"/>
              <a:t>pptx</a:t>
            </a:r>
            <a:r>
              <a:rPr lang="en-US" sz="2400" dirty="0"/>
              <a:t>   .</a:t>
            </a:r>
            <a:r>
              <a:rPr lang="en-US" sz="2400" dirty="0" err="1"/>
              <a:t>xls</a:t>
            </a:r>
            <a:r>
              <a:rPr lang="en-US" sz="2400" dirty="0"/>
              <a:t>/</a:t>
            </a:r>
            <a:r>
              <a:rPr lang="en-US" sz="2400" dirty="0" err="1"/>
              <a:t>xlx</a:t>
            </a:r>
            <a:r>
              <a:rPr lang="en-US" sz="2400" dirty="0"/>
              <a:t>  .pdf  .rtf</a:t>
            </a:r>
          </a:p>
          <a:p>
            <a:pPr lvl="1"/>
            <a:r>
              <a:rPr lang="en-US" sz="2400" dirty="0"/>
              <a:t>Size limit </a:t>
            </a:r>
            <a:r>
              <a:rPr lang="en-US" sz="2400" dirty="0" smtClean="0"/>
              <a:t>500MB</a:t>
            </a:r>
            <a:endParaRPr lang="en-US" sz="24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26</a:t>
            </a:fld>
            <a:endParaRPr lang="en-US">
              <a:solidFill>
                <a:prstClr val="black"/>
              </a:solidFill>
            </a:endParaRPr>
          </a:p>
        </p:txBody>
      </p:sp>
      <p:pic>
        <p:nvPicPr>
          <p:cNvPr id="5" name="Picture 4"/>
          <p:cNvPicPr>
            <a:picLocks noChangeAspect="1"/>
          </p:cNvPicPr>
          <p:nvPr/>
        </p:nvPicPr>
        <p:blipFill>
          <a:blip r:embed="rId3"/>
          <a:stretch>
            <a:fillRect/>
          </a:stretch>
        </p:blipFill>
        <p:spPr>
          <a:xfrm>
            <a:off x="5469099" y="2238912"/>
            <a:ext cx="3217701" cy="3751673"/>
          </a:xfrm>
          <a:prstGeom prst="rect">
            <a:avLst/>
          </a:prstGeom>
          <a:ln>
            <a:noFill/>
          </a:ln>
          <a:effectLst>
            <a:outerShdw blurRad="292100" dist="139700" dir="2700000" algn="tl" rotWithShape="0">
              <a:srgbClr val="333333">
                <a:alpha val="65000"/>
              </a:srgbClr>
            </a:outerShdw>
          </a:effectLst>
        </p:spPr>
      </p:pic>
      <p:pic>
        <p:nvPicPr>
          <p:cNvPr id="6" name="Picture 5" descr="OJS 3: &lt;strong&gt;New&lt;/strong&gt; &lt;strong&gt;Features&lt;/strong&gt; Overview | Public Knowledge Projec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817" y="4861445"/>
            <a:ext cx="742126" cy="515479"/>
          </a:xfrm>
          <a:prstGeom prst="rect">
            <a:avLst/>
          </a:prstGeom>
        </p:spPr>
      </p:pic>
    </p:spTree>
    <p:extLst>
      <p:ext uri="{BB962C8B-B14F-4D97-AF65-F5344CB8AC3E}">
        <p14:creationId xmlns:p14="http://schemas.microsoft.com/office/powerpoint/2010/main" val="331435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 Two</a:t>
            </a:r>
            <a:endParaRPr lang="en-US" dirty="0"/>
          </a:p>
        </p:txBody>
      </p:sp>
      <p:sp>
        <p:nvSpPr>
          <p:cNvPr id="6" name="Text Placeholder 5"/>
          <p:cNvSpPr>
            <a:spLocks noGrp="1"/>
          </p:cNvSpPr>
          <p:nvPr>
            <p:ph type="body" idx="1"/>
          </p:nvPr>
        </p:nvSpPr>
        <p:spPr/>
        <p:txBody>
          <a:bodyPr/>
          <a:lstStyle/>
          <a:p>
            <a:r>
              <a:rPr lang="en-US" dirty="0" smtClean="0"/>
              <a:t>Tips for Beneficiary Additional Sessions; Part </a:t>
            </a:r>
            <a:r>
              <a:rPr lang="en-US" dirty="0"/>
              <a:t>D/MAPD Enrollment </a:t>
            </a:r>
            <a:r>
              <a:rPr lang="en-US" dirty="0" smtClean="0"/>
              <a:t>Data; Data </a:t>
            </a:r>
            <a:r>
              <a:rPr lang="en-US" dirty="0"/>
              <a:t>Transfer from </a:t>
            </a:r>
            <a:r>
              <a:rPr lang="en-US" dirty="0" smtClean="0"/>
              <a:t>NPR; STARS </a:t>
            </a:r>
            <a:r>
              <a:rPr lang="en-US" dirty="0"/>
              <a:t>Resources, Training, and </a:t>
            </a:r>
            <a:r>
              <a:rPr lang="en-US" dirty="0" smtClean="0"/>
              <a:t>Support; Questions</a:t>
            </a:r>
            <a:endParaRPr lang="en-US"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0674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SHIP Beneficiary Additional Sessions</a:t>
            </a:r>
            <a:endParaRPr lang="en-US" dirty="0"/>
          </a:p>
        </p:txBody>
      </p:sp>
      <p:sp>
        <p:nvSpPr>
          <p:cNvPr id="5" name="Text Placeholder 4"/>
          <p:cNvSpPr>
            <a:spLocks noGrp="1"/>
          </p:cNvSpPr>
          <p:nvPr>
            <p:ph type="body" idx="1"/>
          </p:nvPr>
        </p:nvSpPr>
        <p:spPr/>
        <p:txBody>
          <a:bodyPr/>
          <a:lstStyle/>
          <a:p>
            <a:r>
              <a:rPr lang="en-US" dirty="0" smtClean="0"/>
              <a:t>Illustrating Complexity </a:t>
            </a:r>
            <a:endParaRPr lang="en-US" dirty="0"/>
          </a:p>
        </p:txBody>
      </p:sp>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9153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598805"/>
          </a:xfrm>
        </p:spPr>
        <p:txBody>
          <a:bodyPr/>
          <a:lstStyle/>
          <a:p>
            <a:r>
              <a:rPr lang="en-US" dirty="0" smtClean="0"/>
              <a:t>Additional Contacts on Same Issue</a:t>
            </a:r>
            <a:endParaRPr lang="en-US" dirty="0"/>
          </a:p>
        </p:txBody>
      </p:sp>
      <p:sp>
        <p:nvSpPr>
          <p:cNvPr id="3" name="Content Placeholder 2"/>
          <p:cNvSpPr>
            <a:spLocks noGrp="1"/>
          </p:cNvSpPr>
          <p:nvPr>
            <p:ph idx="1"/>
          </p:nvPr>
        </p:nvSpPr>
        <p:spPr>
          <a:xfrm>
            <a:off x="457200" y="2125980"/>
            <a:ext cx="8229600" cy="4240530"/>
          </a:xfrm>
        </p:spPr>
        <p:txBody>
          <a:bodyPr/>
          <a:lstStyle/>
          <a:p>
            <a:r>
              <a:rPr lang="en-US" dirty="0"/>
              <a:t>When </a:t>
            </a:r>
            <a:r>
              <a:rPr lang="en-US" dirty="0" smtClean="0"/>
              <a:t>to use </a:t>
            </a:r>
            <a:r>
              <a:rPr lang="en-US" dirty="0"/>
              <a:t>the </a:t>
            </a:r>
            <a:r>
              <a:rPr lang="en-US" i="1" dirty="0" smtClean="0"/>
              <a:t>Beneficiary </a:t>
            </a:r>
            <a:r>
              <a:rPr lang="en-US" i="1" dirty="0"/>
              <a:t>Additional </a:t>
            </a:r>
            <a:r>
              <a:rPr lang="en-US" i="1" dirty="0" smtClean="0"/>
              <a:t>Sessions</a:t>
            </a:r>
            <a:r>
              <a:rPr lang="en-US" dirty="0" smtClean="0"/>
              <a:t>:</a:t>
            </a:r>
          </a:p>
          <a:p>
            <a:pPr lvl="1"/>
            <a:r>
              <a:rPr lang="en-US" sz="2400" dirty="0" smtClean="0"/>
              <a:t>Group contacts involving the same complex issue(s)</a:t>
            </a:r>
          </a:p>
          <a:p>
            <a:pPr lvl="1"/>
            <a:r>
              <a:rPr lang="en-US" sz="2400" dirty="0" smtClean="0"/>
              <a:t>Document multiple contacts, time spent, and topics discussed to a resolution</a:t>
            </a:r>
          </a:p>
          <a:p>
            <a:r>
              <a:rPr lang="en-US" dirty="0" smtClean="0"/>
              <a:t>When NOT to use the </a:t>
            </a:r>
            <a:r>
              <a:rPr lang="en-US" i="1" dirty="0" smtClean="0"/>
              <a:t>Beneficiary </a:t>
            </a:r>
            <a:r>
              <a:rPr lang="en-US" i="1" dirty="0"/>
              <a:t>Additional </a:t>
            </a:r>
            <a:r>
              <a:rPr lang="en-US" i="1" dirty="0" smtClean="0"/>
              <a:t>Sessions</a:t>
            </a:r>
            <a:r>
              <a:rPr lang="en-US" dirty="0" smtClean="0"/>
              <a:t>:</a:t>
            </a:r>
          </a:p>
          <a:p>
            <a:pPr lvl="1"/>
            <a:r>
              <a:rPr lang="en-US" sz="2400" dirty="0" smtClean="0"/>
              <a:t>Same SHIP counselor has multiple contacts on the same day with the same beneficiary or representative (edit and resave form instead)</a:t>
            </a:r>
          </a:p>
          <a:p>
            <a:pPr lvl="1"/>
            <a:r>
              <a:rPr lang="en-US" sz="2400" dirty="0" smtClean="0"/>
              <a:t>Two or more SHIP counselors help the same beneficiary or representative on the same day (enter multiple forms)</a:t>
            </a:r>
          </a:p>
          <a:p>
            <a:pPr lvl="1"/>
            <a:endParaRPr lang="en-US" sz="2400" dirty="0" smtClean="0"/>
          </a:p>
        </p:txBody>
      </p:sp>
      <p:sp>
        <p:nvSpPr>
          <p:cNvPr id="7" name="Slide Number Placeholder 6"/>
          <p:cNvSpPr>
            <a:spLocks noGrp="1"/>
          </p:cNvSpPr>
          <p:nvPr>
            <p:ph type="sldNum" sz="quarter" idx="10"/>
          </p:nvPr>
        </p:nvSpPr>
        <p:spPr/>
        <p:txBody>
          <a:bodyPr/>
          <a:lstStyle/>
          <a:p>
            <a:fld id="{3F8D7C79-9F0D-45BA-8AA8-25F5A89F7A3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1847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12648" y="1600199"/>
            <a:ext cx="8153400" cy="5013325"/>
          </a:xfrm>
        </p:spPr>
        <p:txBody>
          <a:bodyPr>
            <a:normAutofit fontScale="92500" lnSpcReduction="20000"/>
          </a:bodyPr>
          <a:lstStyle/>
          <a:p>
            <a:pPr marL="0" indent="0">
              <a:buNone/>
            </a:pPr>
            <a:r>
              <a:rPr lang="en-US" b="1" dirty="0" smtClean="0"/>
              <a:t>Part One</a:t>
            </a:r>
          </a:p>
          <a:p>
            <a:r>
              <a:rPr lang="en-US" dirty="0" smtClean="0"/>
              <a:t>About STARS and Timeline</a:t>
            </a:r>
          </a:p>
          <a:p>
            <a:r>
              <a:rPr lang="en-US" dirty="0" smtClean="0"/>
              <a:t>Sharing Data Overview</a:t>
            </a:r>
          </a:p>
          <a:p>
            <a:r>
              <a:rPr lang="en-US" dirty="0" smtClean="0"/>
              <a:t>Demonstration of Beneficiary Contact Form and Additional Beneficiary Sessions Form</a:t>
            </a:r>
          </a:p>
          <a:p>
            <a:pPr marL="0" indent="0">
              <a:buNone/>
            </a:pPr>
            <a:r>
              <a:rPr lang="en-US" b="1" dirty="0" smtClean="0"/>
              <a:t>Part Two </a:t>
            </a:r>
          </a:p>
          <a:p>
            <a:r>
              <a:rPr lang="en-US" dirty="0" smtClean="0"/>
              <a:t>Additional Beneficiary Sessions Tips</a:t>
            </a:r>
          </a:p>
          <a:p>
            <a:r>
              <a:rPr lang="en-US" dirty="0" smtClean="0"/>
              <a:t>Part D/MAPD Enrollment Data</a:t>
            </a:r>
          </a:p>
          <a:p>
            <a:r>
              <a:rPr lang="en-US" dirty="0" smtClean="0"/>
              <a:t>Data Transfer from NPR</a:t>
            </a:r>
          </a:p>
          <a:p>
            <a:r>
              <a:rPr lang="en-US" dirty="0" smtClean="0"/>
              <a:t>STARS Resources, Training, and Support </a:t>
            </a:r>
          </a:p>
          <a:p>
            <a:r>
              <a:rPr lang="en-US" dirty="0" smtClean="0"/>
              <a:t>STARS Basics</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3</a:t>
            </a:fld>
            <a:endParaRPr lang="en-US"/>
          </a:p>
        </p:txBody>
      </p:sp>
    </p:spTree>
    <p:extLst>
      <p:ext uri="{BB962C8B-B14F-4D97-AF65-F5344CB8AC3E}">
        <p14:creationId xmlns:p14="http://schemas.microsoft.com/office/powerpoint/2010/main" val="1397962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Additional Sessions</a:t>
            </a:r>
            <a:endParaRPr lang="en-US" dirty="0"/>
          </a:p>
        </p:txBody>
      </p:sp>
      <p:sp>
        <p:nvSpPr>
          <p:cNvPr id="3" name="Content Placeholder 2"/>
          <p:cNvSpPr>
            <a:spLocks noGrp="1"/>
          </p:cNvSpPr>
          <p:nvPr>
            <p:ph idx="1"/>
          </p:nvPr>
        </p:nvSpPr>
        <p:spPr/>
        <p:txBody>
          <a:bodyPr/>
          <a:lstStyle/>
          <a:p>
            <a:r>
              <a:rPr lang="en-US" dirty="0" smtClean="0"/>
              <a:t>Can add as many additional contact forms as needed</a:t>
            </a:r>
          </a:p>
          <a:p>
            <a:r>
              <a:rPr lang="en-US" dirty="0" smtClean="0"/>
              <a:t>Each additional contact counts the same way as a stand-alone contact on SHIP Performance Measures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30</a:t>
            </a:fld>
            <a:endParaRPr lang="en-US">
              <a:solidFill>
                <a:prstClr val="black"/>
              </a:solidFill>
            </a:endParaRPr>
          </a:p>
        </p:txBody>
      </p:sp>
      <p:grpSp>
        <p:nvGrpSpPr>
          <p:cNvPr id="6" name="Group 5"/>
          <p:cNvGrpSpPr/>
          <p:nvPr/>
        </p:nvGrpSpPr>
        <p:grpSpPr>
          <a:xfrm>
            <a:off x="377191" y="3345271"/>
            <a:ext cx="3384782" cy="1347696"/>
            <a:chOff x="4569778" y="3542368"/>
            <a:chExt cx="3895725" cy="1213783"/>
          </a:xfrm>
        </p:grpSpPr>
        <p:pic>
          <p:nvPicPr>
            <p:cNvPr id="7" name="Picture 6"/>
            <p:cNvPicPr>
              <a:picLocks noChangeAspect="1"/>
            </p:cNvPicPr>
            <p:nvPr/>
          </p:nvPicPr>
          <p:blipFill rotWithShape="1">
            <a:blip r:embed="rId3"/>
            <a:srcRect t="14476"/>
            <a:stretch/>
          </p:blipFill>
          <p:spPr>
            <a:xfrm>
              <a:off x="4569778" y="3542368"/>
              <a:ext cx="3895725" cy="1213783"/>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5977890" y="4183380"/>
              <a:ext cx="2487613" cy="5727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9" name="Content Placeholder 3"/>
          <p:cNvPicPr>
            <a:picLocks noChangeAspect="1"/>
          </p:cNvPicPr>
          <p:nvPr/>
        </p:nvPicPr>
        <p:blipFill rotWithShape="1">
          <a:blip r:embed="rId4"/>
          <a:srcRect t="19110" r="48670" b="20326"/>
          <a:stretch/>
        </p:blipFill>
        <p:spPr bwMode="auto">
          <a:xfrm>
            <a:off x="4058860" y="3345271"/>
            <a:ext cx="4543803" cy="3014254"/>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extBox 9"/>
          <p:cNvSpPr txBox="1"/>
          <p:nvPr/>
        </p:nvSpPr>
        <p:spPr>
          <a:xfrm>
            <a:off x="497654" y="5282307"/>
            <a:ext cx="3143856"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prstClr val="white"/>
                </a:solidFill>
              </a:rPr>
              <a:t>Note: API feature does not currently support this feature.  ACL is working with BAH on a possible </a:t>
            </a:r>
            <a:r>
              <a:rPr lang="en-US" sz="1600" dirty="0">
                <a:solidFill>
                  <a:prstClr val="white"/>
                </a:solidFill>
              </a:rPr>
              <a:t>e</a:t>
            </a:r>
            <a:r>
              <a:rPr lang="en-US" sz="1600" dirty="0" smtClean="0">
                <a:solidFill>
                  <a:prstClr val="white"/>
                </a:solidFill>
              </a:rPr>
              <a:t>nhancement to add this to API. </a:t>
            </a:r>
            <a:endParaRPr lang="en-US" sz="1600" dirty="0">
              <a:solidFill>
                <a:prstClr val="white"/>
              </a:solidFill>
            </a:endParaRPr>
          </a:p>
        </p:txBody>
      </p:sp>
    </p:spTree>
    <p:extLst>
      <p:ext uri="{BB962C8B-B14F-4D97-AF65-F5344CB8AC3E}">
        <p14:creationId xmlns:p14="http://schemas.microsoft.com/office/powerpoint/2010/main" val="41933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599488" cy="609600"/>
          </a:xfrm>
        </p:spPr>
        <p:txBody>
          <a:bodyPr/>
          <a:lstStyle/>
          <a:p>
            <a:r>
              <a:rPr lang="en-US" sz="2800" dirty="0"/>
              <a:t>What if fields I need aren’t on the </a:t>
            </a:r>
            <a:r>
              <a:rPr lang="en-US" sz="2800" dirty="0" smtClean="0"/>
              <a:t>Beneficiary Additional Sessions (BAS) </a:t>
            </a:r>
            <a:r>
              <a:rPr lang="en-US" sz="2800" dirty="0"/>
              <a:t>tab?</a:t>
            </a:r>
          </a:p>
        </p:txBody>
      </p:sp>
      <p:sp>
        <p:nvSpPr>
          <p:cNvPr id="3" name="Content Placeholder 2"/>
          <p:cNvSpPr>
            <a:spLocks noGrp="1"/>
          </p:cNvSpPr>
          <p:nvPr>
            <p:ph idx="1"/>
          </p:nvPr>
        </p:nvSpPr>
        <p:spPr/>
        <p:txBody>
          <a:bodyPr/>
          <a:lstStyle/>
          <a:p>
            <a:pPr lvl="1"/>
            <a:r>
              <a:rPr lang="en-US" u="sng" dirty="0"/>
              <a:t>Beneficiary demographic information</a:t>
            </a:r>
            <a:r>
              <a:rPr lang="en-US" dirty="0"/>
              <a:t> does not appear on the </a:t>
            </a:r>
            <a:r>
              <a:rPr lang="en-US" dirty="0" smtClean="0"/>
              <a:t>BAS, </a:t>
            </a:r>
            <a:r>
              <a:rPr lang="en-US" dirty="0"/>
              <a:t>but the demographics entered on the Beneficiary Contact Form (BCF) are considered to be relevant for all associated </a:t>
            </a:r>
            <a:r>
              <a:rPr lang="en-US" dirty="0" smtClean="0"/>
              <a:t>BASs</a:t>
            </a:r>
            <a:r>
              <a:rPr lang="en-US" dirty="0"/>
              <a:t>. Edit the demographic information on the BCF, when applicable. </a:t>
            </a:r>
          </a:p>
          <a:p>
            <a:pPr lvl="1"/>
            <a:r>
              <a:rPr lang="en-US" u="sng" dirty="0"/>
              <a:t>Send to SMP and MIPPA fields</a:t>
            </a:r>
            <a:r>
              <a:rPr lang="en-US" dirty="0"/>
              <a:t> do not currently appear on the </a:t>
            </a:r>
            <a:r>
              <a:rPr lang="en-US" dirty="0" smtClean="0"/>
              <a:t>BAS. Enter a </a:t>
            </a:r>
            <a:r>
              <a:rPr lang="en-US" dirty="0"/>
              <a:t>new BCF if the case evolves into an SMP or MIPPA issue</a:t>
            </a:r>
            <a:r>
              <a:rPr lang="en-US" dirty="0" smtClean="0"/>
              <a:t>.</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081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if fields I need aren’t on the </a:t>
            </a:r>
            <a:r>
              <a:rPr lang="en-US" sz="3200" dirty="0" smtClean="0"/>
              <a:t>Beneficiary Additional Sessions (BAS) </a:t>
            </a:r>
            <a:r>
              <a:rPr lang="en-US" sz="3200" dirty="0"/>
              <a:t>tab</a:t>
            </a:r>
            <a:r>
              <a:rPr lang="en-US" sz="3200" dirty="0" smtClean="0"/>
              <a:t>? (Continued)</a:t>
            </a:r>
            <a:endParaRPr lang="en-US" sz="3200" dirty="0"/>
          </a:p>
        </p:txBody>
      </p:sp>
      <p:sp>
        <p:nvSpPr>
          <p:cNvPr id="3" name="Content Placeholder 2"/>
          <p:cNvSpPr>
            <a:spLocks noGrp="1"/>
          </p:cNvSpPr>
          <p:nvPr>
            <p:ph idx="1"/>
          </p:nvPr>
        </p:nvSpPr>
        <p:spPr/>
        <p:txBody>
          <a:bodyPr/>
          <a:lstStyle/>
          <a:p>
            <a:pPr lvl="1"/>
            <a:r>
              <a:rPr lang="en-US" u="sng" dirty="0"/>
              <a:t>Part D cost SUF fields (Original PDP/MA-PDP and New PDP/MA-PDP) </a:t>
            </a:r>
            <a:r>
              <a:rPr lang="en-US" dirty="0"/>
              <a:t>do not appear on the ABS. They </a:t>
            </a:r>
            <a:r>
              <a:rPr lang="en-US" dirty="0" smtClean="0"/>
              <a:t>may </a:t>
            </a:r>
            <a:r>
              <a:rPr lang="en-US" dirty="0"/>
              <a:t>be added in a 2019 enhancement. Meanwhile, enter a new BCF if the case evolves into helping a client with enrollment.</a:t>
            </a:r>
          </a:p>
          <a:p>
            <a:pPr lvl="1"/>
            <a:r>
              <a:rPr lang="en-US" u="sng" dirty="0"/>
              <a:t>Status</a:t>
            </a:r>
            <a:r>
              <a:rPr lang="en-US" dirty="0"/>
              <a:t> does not appear on the </a:t>
            </a:r>
            <a:r>
              <a:rPr lang="en-US" dirty="0" smtClean="0"/>
              <a:t>BAS. </a:t>
            </a:r>
            <a:r>
              <a:rPr lang="en-US" dirty="0"/>
              <a:t>Until there’s an enhancement, edit the status on the associated BCF when a case status changes from “In Progress” to “Completed.”</a:t>
            </a:r>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884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SECURITY</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43124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STARS Security</a:t>
            </a:r>
            <a:endParaRPr lang="en-US" dirty="0"/>
          </a:p>
        </p:txBody>
      </p:sp>
      <p:sp>
        <p:nvSpPr>
          <p:cNvPr id="5" name="Content Placeholder 4"/>
          <p:cNvSpPr>
            <a:spLocks noGrp="1"/>
          </p:cNvSpPr>
          <p:nvPr>
            <p:ph idx="1"/>
          </p:nvPr>
        </p:nvSpPr>
        <p:spPr/>
        <p:txBody>
          <a:bodyPr/>
          <a:lstStyle/>
          <a:p>
            <a:r>
              <a:rPr lang="en-US" sz="2800" dirty="0" smtClean="0"/>
              <a:t>Federal Information Security Management Act (FISMA) moderate</a:t>
            </a:r>
          </a:p>
          <a:p>
            <a:pPr lvl="1"/>
            <a:r>
              <a:rPr lang="en-US" sz="2400" dirty="0" smtClean="0"/>
              <a:t>Data encrypted during API transfer </a:t>
            </a:r>
          </a:p>
          <a:p>
            <a:pPr lvl="1"/>
            <a:r>
              <a:rPr lang="en-US" sz="2400" dirty="0" smtClean="0"/>
              <a:t>Data encrypted in STARS</a:t>
            </a:r>
          </a:p>
          <a:p>
            <a:pPr lvl="1"/>
            <a:r>
              <a:rPr lang="en-US" sz="2400" dirty="0" smtClean="0"/>
              <a:t>Password requirements</a:t>
            </a:r>
          </a:p>
          <a:p>
            <a:pPr lvl="2"/>
            <a:r>
              <a:rPr lang="en-US" sz="2000" dirty="0" smtClean="0"/>
              <a:t>Valid 90 days (currently disabled, will implement Oct. 2018)</a:t>
            </a:r>
          </a:p>
          <a:p>
            <a:pPr lvl="1"/>
            <a:endParaRPr lang="en-US" dirty="0" smtClean="0"/>
          </a:p>
        </p:txBody>
      </p:sp>
      <p:sp>
        <p:nvSpPr>
          <p:cNvPr id="2" name="Slide Number Placeholder 1"/>
          <p:cNvSpPr>
            <a:spLocks noGrp="1"/>
          </p:cNvSpPr>
          <p:nvPr>
            <p:ph type="sldNum" sz="quarter" idx="10"/>
          </p:nvPr>
        </p:nvSpPr>
        <p:spPr/>
        <p:txBody>
          <a:bodyPr/>
          <a:lstStyle/>
          <a:p>
            <a:pPr algn="l">
              <a:defRPr/>
            </a:pPr>
            <a:fld id="{3F8D7C79-9F0D-45BA-8AA8-25F5A89F7A34}" type="slidenum">
              <a:rPr lang="en-US" smtClean="0">
                <a:solidFill>
                  <a:prstClr val="black"/>
                </a:solidFill>
              </a:rPr>
              <a:pPr algn="l">
                <a:defRPr/>
              </a:pPr>
              <a:t>34</a:t>
            </a:fld>
            <a:endParaRPr lang="en-US">
              <a:solidFill>
                <a:prstClr val="black"/>
              </a:solidFill>
            </a:endParaRPr>
          </a:p>
        </p:txBody>
      </p:sp>
    </p:spTree>
    <p:extLst>
      <p:ext uri="{BB962C8B-B14F-4D97-AF65-F5344CB8AC3E}">
        <p14:creationId xmlns:p14="http://schemas.microsoft.com/office/powerpoint/2010/main" val="109221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PII and PHI</a:t>
            </a:r>
            <a:endParaRPr lang="en-US" dirty="0"/>
          </a:p>
        </p:txBody>
      </p:sp>
      <p:sp>
        <p:nvSpPr>
          <p:cNvPr id="2" name="Slide Number Placeholder 1"/>
          <p:cNvSpPr>
            <a:spLocks noGrp="1"/>
          </p:cNvSpPr>
          <p:nvPr>
            <p:ph type="sldNum" sz="quarter" idx="10"/>
          </p:nvPr>
        </p:nvSpPr>
        <p:spPr/>
        <p:txBody>
          <a:bodyPr/>
          <a:lstStyle/>
          <a:p>
            <a:pPr algn="l">
              <a:defRPr/>
            </a:pPr>
            <a:fld id="{3F8D7C79-9F0D-45BA-8AA8-25F5A89F7A34}" type="slidenum">
              <a:rPr lang="en-US" smtClean="0">
                <a:solidFill>
                  <a:prstClr val="black"/>
                </a:solidFill>
              </a:rPr>
              <a:pPr algn="l">
                <a:defRPr/>
              </a:pPr>
              <a:t>35</a:t>
            </a:fld>
            <a:endParaRPr lang="en-US">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4428651"/>
              </p:ext>
            </p:extLst>
          </p:nvPr>
        </p:nvGraphicFramePr>
        <p:xfrm>
          <a:off x="457200" y="1897574"/>
          <a:ext cx="8229600" cy="357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3352599782"/>
                    </a:ext>
                  </a:extLst>
                </a:gridCol>
                <a:gridCol w="4114800">
                  <a:extLst>
                    <a:ext uri="{9D8B030D-6E8A-4147-A177-3AD203B41FA5}">
                      <a16:colId xmlns:a16="http://schemas.microsoft.com/office/drawing/2014/main" xmlns="" val="1979193377"/>
                    </a:ext>
                  </a:extLst>
                </a:gridCol>
              </a:tblGrid>
              <a:tr h="370840">
                <a:tc>
                  <a:txBody>
                    <a:bodyPr/>
                    <a:lstStyle/>
                    <a:p>
                      <a:r>
                        <a:rPr lang="en-US" dirty="0" smtClean="0"/>
                        <a:t>Personally Identifiable Information (PII)</a:t>
                      </a:r>
                      <a:endParaRPr lang="en-US" dirty="0"/>
                    </a:p>
                  </a:txBody>
                  <a:tcPr/>
                </a:tc>
                <a:tc>
                  <a:txBody>
                    <a:bodyPr/>
                    <a:lstStyle/>
                    <a:p>
                      <a:r>
                        <a:rPr lang="en-US" dirty="0" smtClean="0"/>
                        <a:t>Protected Health Information (PHI)</a:t>
                      </a:r>
                      <a:endParaRPr lang="en-US" dirty="0"/>
                    </a:p>
                  </a:txBody>
                  <a:tcPr/>
                </a:tc>
                <a:extLst>
                  <a:ext uri="{0D108BD9-81ED-4DB2-BD59-A6C34878D82A}">
                    <a16:rowId xmlns:a16="http://schemas.microsoft.com/office/drawing/2014/main" xmlns="" val="666573266"/>
                  </a:ext>
                </a:extLst>
              </a:tr>
              <a:tr h="370840">
                <a:tc>
                  <a:txBody>
                    <a:bodyPr/>
                    <a:lstStyle/>
                    <a:p>
                      <a:r>
                        <a:rPr lang="en-US" dirty="0" smtClean="0"/>
                        <a:t>Information which can be used to </a:t>
                      </a:r>
                      <a:r>
                        <a:rPr lang="en-US" b="1" dirty="0" smtClean="0"/>
                        <a:t>distinguish or trace an individual’s identity</a:t>
                      </a:r>
                      <a:r>
                        <a:rPr lang="en-US" dirty="0" smtClean="0"/>
                        <a:t>, such as their name, social security number, biometric records, etc. alone or when combined with other personal or identifying information which is linked or linkable</a:t>
                      </a:r>
                      <a:r>
                        <a:rPr lang="en-US" baseline="0" dirty="0" smtClean="0"/>
                        <a:t> to a specific individual, such as a data and place of birth, mother’s maiden name, etc.”</a:t>
                      </a:r>
                      <a:r>
                        <a:rPr lang="en-US" baseline="30000" dirty="0" smtClean="0"/>
                        <a:t>1</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Individually</a:t>
                      </a:r>
                      <a:r>
                        <a:rPr lang="en-US" sz="1800" b="0" i="0" kern="1200" baseline="0" dirty="0" smtClean="0">
                          <a:solidFill>
                            <a:schemeClr val="dk1"/>
                          </a:solidFill>
                          <a:effectLst/>
                          <a:latin typeface="+mn-lt"/>
                          <a:ea typeface="+mn-ea"/>
                          <a:cs typeface="+mn-cs"/>
                        </a:rPr>
                        <a:t> </a:t>
                      </a:r>
                      <a:r>
                        <a:rPr lang="en-US" sz="1800" b="1" i="0" kern="1200" baseline="0" dirty="0" smtClean="0">
                          <a:solidFill>
                            <a:schemeClr val="dk1"/>
                          </a:solidFill>
                          <a:effectLst/>
                          <a:latin typeface="+mn-lt"/>
                          <a:ea typeface="+mn-ea"/>
                          <a:cs typeface="+mn-cs"/>
                        </a:rPr>
                        <a:t>identifiable health information </a:t>
                      </a:r>
                      <a:r>
                        <a:rPr lang="en-US" sz="1800" b="0" i="0" kern="1200" baseline="0" dirty="0" smtClean="0">
                          <a:solidFill>
                            <a:schemeClr val="dk1"/>
                          </a:solidFill>
                          <a:effectLst/>
                          <a:latin typeface="+mn-lt"/>
                          <a:ea typeface="+mn-ea"/>
                          <a:cs typeface="+mn-cs"/>
                        </a:rPr>
                        <a:t>that is explicitly linked to a particular individual, </a:t>
                      </a:r>
                      <a:r>
                        <a:rPr lang="en-US" sz="1800" b="0" i="0" kern="1200" dirty="0" smtClean="0">
                          <a:solidFill>
                            <a:schemeClr val="dk1"/>
                          </a:solidFill>
                          <a:effectLst/>
                          <a:latin typeface="+mn-lt"/>
                          <a:ea typeface="+mn-ea"/>
                          <a:cs typeface="+mn-cs"/>
                        </a:rPr>
                        <a:t>and health information which can allow individual identification.</a:t>
                      </a:r>
                      <a:r>
                        <a:rPr lang="en-US" sz="1800" b="0" i="0" kern="1200" baseline="30000" dirty="0" smtClean="0">
                          <a:solidFill>
                            <a:schemeClr val="dk1"/>
                          </a:solidFill>
                          <a:effectLst/>
                          <a:latin typeface="+mn-lt"/>
                          <a:ea typeface="+mn-ea"/>
                          <a:cs typeface="+mn-cs"/>
                        </a:rPr>
                        <a:t>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PHI includes many common identifiers (e.g., name, address, birth date, Social Security Number) when they can be associated with the health information listed above. </a:t>
                      </a:r>
                      <a:endParaRPr lang="en-US" dirty="0" smtClean="0"/>
                    </a:p>
                  </a:txBody>
                  <a:tcPr/>
                </a:tc>
                <a:extLst>
                  <a:ext uri="{0D108BD9-81ED-4DB2-BD59-A6C34878D82A}">
                    <a16:rowId xmlns:a16="http://schemas.microsoft.com/office/drawing/2014/main" xmlns="" val="3159763662"/>
                  </a:ext>
                </a:extLst>
              </a:tr>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2189882272"/>
                  </a:ext>
                </a:extLst>
              </a:tr>
            </a:tbl>
          </a:graphicData>
        </a:graphic>
      </p:graphicFrame>
      <p:sp>
        <p:nvSpPr>
          <p:cNvPr id="7" name="TextBox 6"/>
          <p:cNvSpPr txBox="1"/>
          <p:nvPr/>
        </p:nvSpPr>
        <p:spPr>
          <a:xfrm>
            <a:off x="365104" y="6070898"/>
            <a:ext cx="7357420" cy="461665"/>
          </a:xfrm>
          <a:prstGeom prst="rect">
            <a:avLst/>
          </a:prstGeom>
          <a:noFill/>
        </p:spPr>
        <p:txBody>
          <a:bodyPr wrap="square" rtlCol="0">
            <a:spAutoFit/>
          </a:bodyPr>
          <a:lstStyle/>
          <a:p>
            <a:pPr marL="228600" indent="-228600">
              <a:buFontTx/>
              <a:buAutoNum type="arabicPeriod"/>
            </a:pPr>
            <a:r>
              <a:rPr lang="en-US" sz="1200" dirty="0" smtClean="0">
                <a:solidFill>
                  <a:prstClr val="black"/>
                </a:solidFill>
                <a:hlinkClick r:id="rId3"/>
              </a:rPr>
              <a:t>OMB M-07-16 Memo </a:t>
            </a:r>
            <a:r>
              <a:rPr lang="en-US" sz="1200" dirty="0" smtClean="0">
                <a:solidFill>
                  <a:prstClr val="black"/>
                </a:solidFill>
              </a:rPr>
              <a:t>Safeguarding Against and Responding to the Breach of Personally Identifiable Information</a:t>
            </a:r>
          </a:p>
          <a:p>
            <a:pPr marL="228600" indent="-228600">
              <a:buFontTx/>
              <a:buAutoNum type="arabicPeriod"/>
            </a:pPr>
            <a:r>
              <a:rPr lang="en-US" sz="1200" dirty="0" smtClean="0">
                <a:solidFill>
                  <a:prstClr val="black"/>
                </a:solidFill>
              </a:rPr>
              <a:t>Health Insurance Portability and Accountability Act of 1996 </a:t>
            </a:r>
            <a:r>
              <a:rPr lang="en-US" sz="1200" dirty="0" smtClean="0">
                <a:solidFill>
                  <a:prstClr val="black"/>
                </a:solidFill>
                <a:hlinkClick r:id="rId4"/>
              </a:rPr>
              <a:t>website</a:t>
            </a:r>
            <a:endParaRPr lang="en-US" sz="1200" dirty="0">
              <a:solidFill>
                <a:prstClr val="black"/>
              </a:solidFill>
            </a:endParaRPr>
          </a:p>
        </p:txBody>
      </p:sp>
    </p:spTree>
    <p:extLst>
      <p:ext uri="{BB962C8B-B14F-4D97-AF65-F5344CB8AC3E}">
        <p14:creationId xmlns:p14="http://schemas.microsoft.com/office/powerpoint/2010/main" val="6057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Handling Sensitive Data</a:t>
            </a:r>
            <a:endParaRPr lang="en-US" dirty="0"/>
          </a:p>
        </p:txBody>
      </p:sp>
      <p:sp>
        <p:nvSpPr>
          <p:cNvPr id="3" name="Content Placeholder 2"/>
          <p:cNvSpPr>
            <a:spLocks noGrp="1"/>
          </p:cNvSpPr>
          <p:nvPr>
            <p:ph idx="1"/>
          </p:nvPr>
        </p:nvSpPr>
        <p:spPr/>
        <p:txBody>
          <a:bodyPr/>
          <a:lstStyle/>
          <a:p>
            <a:r>
              <a:rPr lang="en-US" dirty="0" smtClean="0"/>
              <a:t>Use private spaces to ensure sensitive data is safeguarded</a:t>
            </a:r>
          </a:p>
          <a:p>
            <a:r>
              <a:rPr lang="en-US" dirty="0" smtClean="0"/>
              <a:t>Store all hard copies securely in locked filing cabinets or offices with a maintained filing system</a:t>
            </a:r>
          </a:p>
          <a:p>
            <a:r>
              <a:rPr lang="en-US" dirty="0" smtClean="0"/>
              <a:t>Password protect electronic formatted documents and equipment (phones, computers, USB drives) </a:t>
            </a:r>
          </a:p>
          <a:p>
            <a:r>
              <a:rPr lang="en-US" dirty="0" smtClean="0"/>
              <a:t>Do not leave files of documents with PII on desks, printers, personal computers, phones or other devices</a:t>
            </a:r>
          </a:p>
          <a:p>
            <a:r>
              <a:rPr lang="en-US" dirty="0" smtClean="0"/>
              <a:t>Send and forward only encrypted emails with PII</a:t>
            </a:r>
          </a:p>
          <a:p>
            <a:r>
              <a:rPr lang="en-US" dirty="0" smtClean="0"/>
              <a:t>Clear web browser history </a:t>
            </a:r>
          </a:p>
          <a:p>
            <a:r>
              <a:rPr lang="en-US" dirty="0" smtClean="0"/>
              <a:t>Disable auto-fill on web browser</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78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D/MAPD Enrollment Data</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94326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457200" y="1858962"/>
            <a:ext cx="8229600" cy="4141788"/>
          </a:xfrm>
        </p:spPr>
        <p:txBody>
          <a:bodyPr/>
          <a:lstStyle/>
          <a:p>
            <a:r>
              <a:rPr lang="en-US" dirty="0" smtClean="0"/>
              <a:t>SHIP Evaluation results showed that SHIPs strongly desire a way to measure savings to Medicare beneficiaries</a:t>
            </a:r>
          </a:p>
          <a:p>
            <a:r>
              <a:rPr lang="en-US" dirty="0" smtClean="0"/>
              <a:t>ACL Pilot:</a:t>
            </a:r>
          </a:p>
          <a:p>
            <a:pPr lvl="1"/>
            <a:r>
              <a:rPr lang="en-US" sz="2000" dirty="0" smtClean="0"/>
              <a:t>Over the last year ACL has conducted a pilot project with a number of SHIPs to test collection of enrollment data.  </a:t>
            </a:r>
          </a:p>
          <a:p>
            <a:pPr lvl="1"/>
            <a:r>
              <a:rPr lang="en-US" sz="2000" dirty="0" smtClean="0"/>
              <a:t>Counselors in the pilot reported the before and after costs whenever they assisted with a Part D or MAPD enrollment.  </a:t>
            </a:r>
          </a:p>
          <a:p>
            <a:pPr lvl="1"/>
            <a:r>
              <a:rPr lang="en-US" sz="2000" dirty="0" smtClean="0"/>
              <a:t>Data used comes directly from the Medicare Plan Finder</a:t>
            </a:r>
          </a:p>
          <a:p>
            <a:pPr lvl="1"/>
            <a:r>
              <a:rPr lang="en-US" sz="2000" dirty="0" smtClean="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smtClean="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50530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New Data</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New Data allows analysis of </a:t>
            </a:r>
            <a:r>
              <a:rPr lang="en-US" b="1" dirty="0"/>
              <a:t>three components </a:t>
            </a:r>
            <a:r>
              <a:rPr lang="en-US" dirty="0"/>
              <a:t>that will help measure the impact of SHIP programs’ ability to provide </a:t>
            </a:r>
            <a:r>
              <a:rPr lang="en-US" dirty="0" smtClean="0"/>
              <a:t>cost changes </a:t>
            </a:r>
            <a:r>
              <a:rPr lang="en-US" strike="sngStrike" dirty="0" smtClean="0"/>
              <a:t>savings</a:t>
            </a:r>
            <a:r>
              <a:rPr lang="en-US" dirty="0" smtClean="0"/>
              <a:t> for beneficiaries:</a:t>
            </a:r>
          </a:p>
          <a:p>
            <a:pPr marL="914400" lvl="1" indent="-514350">
              <a:buFont typeface="+mj-lt"/>
              <a:buAutoNum type="arabicPeriod"/>
            </a:pPr>
            <a:r>
              <a:rPr lang="en-US" sz="2000" dirty="0"/>
              <a:t>Number of beneficiaries who received PDP/MA-PD enrollment assistance;</a:t>
            </a:r>
          </a:p>
          <a:p>
            <a:pPr marL="914400" lvl="1" indent="-514350">
              <a:buFont typeface="+mj-lt"/>
              <a:buAutoNum type="arabicPeriod"/>
            </a:pPr>
            <a:r>
              <a:rPr lang="en-US" sz="2000" dirty="0"/>
              <a:t>Average </a:t>
            </a:r>
            <a:r>
              <a:rPr lang="en-US" sz="2000" dirty="0" smtClean="0"/>
              <a:t>cost change </a:t>
            </a:r>
            <a:r>
              <a:rPr lang="en-US" sz="2000" strike="sngStrike" dirty="0" smtClean="0"/>
              <a:t>savings</a:t>
            </a:r>
            <a:r>
              <a:rPr lang="en-US" sz="2000" dirty="0" smtClean="0"/>
              <a:t> </a:t>
            </a:r>
            <a:r>
              <a:rPr lang="en-US" sz="2000" dirty="0"/>
              <a:t>per beneficiary who received PDP/MA-PD enrollment assistance;</a:t>
            </a:r>
          </a:p>
          <a:p>
            <a:pPr marL="914400" lvl="1" indent="-514350">
              <a:buFont typeface="+mj-lt"/>
              <a:buAutoNum type="arabicPeriod"/>
            </a:pPr>
            <a:r>
              <a:rPr lang="en-US" sz="2000" dirty="0"/>
              <a:t>Total </a:t>
            </a:r>
            <a:r>
              <a:rPr lang="en-US" sz="2000" dirty="0" smtClean="0"/>
              <a:t>cost change </a:t>
            </a:r>
            <a:r>
              <a:rPr lang="en-US" sz="2000" strike="sngStrike" dirty="0" smtClean="0"/>
              <a:t>savings</a:t>
            </a:r>
            <a:r>
              <a:rPr lang="en-US" sz="2000" dirty="0" smtClean="0"/>
              <a:t> </a:t>
            </a:r>
            <a:r>
              <a:rPr lang="en-US" sz="2000" dirty="0"/>
              <a:t>for state.</a:t>
            </a:r>
          </a:p>
          <a:p>
            <a:r>
              <a:rPr lang="en-US" dirty="0" smtClean="0"/>
              <a:t>Not a Performance </a:t>
            </a:r>
            <a:r>
              <a:rPr lang="en-US" dirty="0"/>
              <a:t>M</a:t>
            </a:r>
            <a:r>
              <a:rPr lang="en-US" dirty="0" smtClean="0"/>
              <a:t>easure</a:t>
            </a:r>
          </a:p>
          <a:p>
            <a:pPr lvl="1"/>
            <a:r>
              <a:rPr lang="en-US" sz="2000" dirty="0" smtClean="0"/>
              <a:t>Report </a:t>
            </a:r>
            <a:r>
              <a:rPr lang="en-US" sz="2000" dirty="0"/>
              <a:t>data when assist with application </a:t>
            </a:r>
            <a:r>
              <a:rPr lang="en-US" sz="2000" dirty="0" smtClean="0"/>
              <a:t>completion (not </a:t>
            </a:r>
            <a:r>
              <a:rPr lang="en-US" sz="2000" dirty="0"/>
              <a:t>with comparison </a:t>
            </a:r>
            <a:r>
              <a:rPr lang="en-US" sz="2000" dirty="0" smtClean="0"/>
              <a:t>only)</a:t>
            </a:r>
          </a:p>
          <a:p>
            <a:pPr lvl="1"/>
            <a:r>
              <a:rPr lang="en-US" sz="2000" dirty="0" smtClean="0"/>
              <a:t>Part D comparisons are counted in Performance Measure #5</a:t>
            </a:r>
            <a:endParaRPr lang="en-US" sz="2000" dirty="0"/>
          </a:p>
          <a:p>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0292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STARS</a:t>
            </a:r>
            <a:endParaRPr lang="en-US" dirty="0"/>
          </a:p>
        </p:txBody>
      </p:sp>
      <p:sp>
        <p:nvSpPr>
          <p:cNvPr id="3" name="Content Placeholder 2"/>
          <p:cNvSpPr>
            <a:spLocks noGrp="1"/>
          </p:cNvSpPr>
          <p:nvPr>
            <p:ph idx="1"/>
          </p:nvPr>
        </p:nvSpPr>
        <p:spPr>
          <a:xfrm>
            <a:off x="612648" y="1600200"/>
            <a:ext cx="8153400" cy="4876800"/>
          </a:xfrm>
        </p:spPr>
        <p:txBody>
          <a:bodyPr>
            <a:normAutofit lnSpcReduction="10000"/>
          </a:bodyPr>
          <a:lstStyle/>
          <a:p>
            <a:r>
              <a:rPr lang="en-US" sz="4000" dirty="0" smtClean="0"/>
              <a:t>S</a:t>
            </a:r>
            <a:r>
              <a:rPr lang="en-US" sz="2800" dirty="0" smtClean="0"/>
              <a:t>HIP </a:t>
            </a:r>
            <a:r>
              <a:rPr lang="en-US" sz="4000" dirty="0" smtClean="0"/>
              <a:t>T</a:t>
            </a:r>
            <a:r>
              <a:rPr lang="en-US" sz="2800" dirty="0" smtClean="0"/>
              <a:t>racking </a:t>
            </a:r>
            <a:r>
              <a:rPr lang="en-US" sz="4000" dirty="0" smtClean="0"/>
              <a:t>A</a:t>
            </a:r>
            <a:r>
              <a:rPr lang="en-US" sz="2800" dirty="0" smtClean="0"/>
              <a:t>nd </a:t>
            </a:r>
            <a:r>
              <a:rPr lang="en-US" sz="4000" dirty="0" smtClean="0"/>
              <a:t>R</a:t>
            </a:r>
            <a:r>
              <a:rPr lang="en-US" sz="2800" dirty="0" smtClean="0"/>
              <a:t>eporting </a:t>
            </a:r>
            <a:r>
              <a:rPr lang="en-US" sz="4000" dirty="0" smtClean="0"/>
              <a:t>S</a:t>
            </a:r>
            <a:r>
              <a:rPr lang="en-US" sz="2800" dirty="0" smtClean="0"/>
              <a:t>ystem (STARS)</a:t>
            </a:r>
          </a:p>
          <a:p>
            <a:r>
              <a:rPr lang="en-US" sz="2800" dirty="0" smtClean="0"/>
              <a:t>National, web-based data system</a:t>
            </a:r>
          </a:p>
          <a:p>
            <a:r>
              <a:rPr lang="en-US" sz="2800" dirty="0" smtClean="0"/>
              <a:t>Developed and owned by ACL OHIC</a:t>
            </a:r>
          </a:p>
          <a:p>
            <a:pPr lvl="1"/>
            <a:r>
              <a:rPr lang="en-US" sz="2500" dirty="0" smtClean="0"/>
              <a:t>Contract with Booz Allen Hamilton</a:t>
            </a:r>
          </a:p>
          <a:p>
            <a:r>
              <a:rPr lang="en-US" sz="2800" dirty="0" smtClean="0"/>
              <a:t>Sharing Data</a:t>
            </a:r>
          </a:p>
          <a:p>
            <a:pPr lvl="1"/>
            <a:r>
              <a:rPr lang="en-US" sz="2000" dirty="0" smtClean="0"/>
              <a:t>MIPPA </a:t>
            </a:r>
          </a:p>
          <a:p>
            <a:pPr lvl="1"/>
            <a:r>
              <a:rPr lang="en-US" sz="2000" dirty="0" smtClean="0"/>
              <a:t>SMP SIRS</a:t>
            </a:r>
          </a:p>
          <a:p>
            <a:pPr lvl="1"/>
            <a:r>
              <a:rPr lang="en-US" sz="2000" dirty="0" smtClean="0"/>
              <a:t>Duals Demonstration Grantees</a:t>
            </a:r>
            <a:endParaRPr lang="en-US" sz="2000" dirty="0"/>
          </a:p>
          <a:p>
            <a:r>
              <a:rPr lang="en-US" sz="2800" dirty="0" smtClean="0"/>
              <a:t>Replaces SHIP NPR</a:t>
            </a:r>
            <a:endParaRPr lang="en-US" sz="2800" dirty="0"/>
          </a:p>
          <a:p>
            <a:pPr lvl="1"/>
            <a:r>
              <a:rPr lang="en-US" sz="2500" dirty="0" smtClean="0"/>
              <a:t>NPR goes away 11/30/18</a:t>
            </a:r>
          </a:p>
          <a:p>
            <a:pPr lvl="1"/>
            <a:r>
              <a:rPr lang="en-US" sz="2500" dirty="0" smtClean="0"/>
              <a:t>Historical data will be transferred into STARS</a:t>
            </a:r>
          </a:p>
          <a:p>
            <a:endParaRPr lang="en-US" sz="2800" dirty="0"/>
          </a:p>
        </p:txBody>
      </p:sp>
      <p:pic>
        <p:nvPicPr>
          <p:cNvPr id="4" name="Picture 3"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38600"/>
            <a:ext cx="1824782" cy="1255395"/>
          </a:xfrm>
          <a:prstGeom prst="rect">
            <a:avLst/>
          </a:prstGeom>
        </p:spPr>
      </p:pic>
      <p:sp>
        <p:nvSpPr>
          <p:cNvPr id="5" name="Slide Number Placeholder 4"/>
          <p:cNvSpPr>
            <a:spLocks noGrp="1"/>
          </p:cNvSpPr>
          <p:nvPr>
            <p:ph type="sldNum" sz="quarter" idx="10"/>
          </p:nvPr>
        </p:nvSpPr>
        <p:spPr/>
        <p:txBody>
          <a:bodyPr/>
          <a:lstStyle/>
          <a:p>
            <a:fld id="{3F8D7C79-9F0D-45BA-8AA8-25F5A89F7A34}" type="slidenum">
              <a:rPr lang="en-US" smtClean="0">
                <a:solidFill>
                  <a:srgbClr val="595959"/>
                </a:solidFill>
              </a:rPr>
              <a:pPr/>
              <a:t>4</a:t>
            </a:fld>
            <a:endParaRPr lang="en-US">
              <a:solidFill>
                <a:srgbClr val="595959"/>
              </a:solidFill>
            </a:endParaRPr>
          </a:p>
        </p:txBody>
      </p:sp>
    </p:spTree>
    <p:extLst>
      <p:ext uri="{BB962C8B-B14F-4D97-AF65-F5344CB8AC3E}">
        <p14:creationId xmlns:p14="http://schemas.microsoft.com/office/powerpoint/2010/main" val="1728555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D/MAPD Enrollment Data Steps</a:t>
            </a:r>
            <a:endParaRPr lang="en-US" dirty="0"/>
          </a:p>
        </p:txBody>
      </p:sp>
      <p:sp>
        <p:nvSpPr>
          <p:cNvPr id="3" name="Content Placeholder 2"/>
          <p:cNvSpPr>
            <a:spLocks noGrp="1"/>
          </p:cNvSpPr>
          <p:nvPr>
            <p:ph idx="1"/>
          </p:nvPr>
        </p:nvSpPr>
        <p:spPr>
          <a:xfrm>
            <a:off x="458912" y="1743610"/>
            <a:ext cx="8229600" cy="4645025"/>
          </a:xfrm>
        </p:spPr>
        <p:txBody>
          <a:bodyPr/>
          <a:lstStyle/>
          <a:p>
            <a:pPr marL="514350" indent="-514350">
              <a:buFont typeface="+mj-lt"/>
              <a:buAutoNum type="arabicPeriod"/>
            </a:pPr>
            <a:r>
              <a:rPr lang="en-US" dirty="0"/>
              <a:t>Collect </a:t>
            </a:r>
            <a:r>
              <a:rPr lang="en-US" dirty="0" smtClean="0"/>
              <a:t>current and future (old and new) plan estimated cost information from Medicare Plan Finder (MPF).</a:t>
            </a:r>
            <a:endParaRPr lang="en-US" dirty="0"/>
          </a:p>
          <a:p>
            <a:pPr marL="514350" indent="-514350">
              <a:buFont typeface="+mj-lt"/>
              <a:buAutoNum type="arabicPeriod"/>
            </a:pPr>
            <a:r>
              <a:rPr lang="en-US" dirty="0" smtClean="0"/>
              <a:t>Assist beneficiary with enrollment via MPF or via phone or paper application and keep application confirmation. Select PDP/MA-PD Enrollment as a Topic Discussed on the BCF. </a:t>
            </a:r>
          </a:p>
          <a:p>
            <a:pPr marL="514350" indent="-514350">
              <a:buFont typeface="+mj-lt"/>
              <a:buAutoNum type="arabicPeriod"/>
            </a:pPr>
            <a:r>
              <a:rPr lang="en-US" dirty="0" smtClean="0"/>
              <a:t>Enter plan cost amounts in STARS SUFs on the initial Beneficiary Contact Form (BCF)*</a:t>
            </a:r>
          </a:p>
          <a:p>
            <a:pPr marL="514350" indent="-514350">
              <a:buFont typeface="+mj-lt"/>
              <a:buAutoNum type="arabicPeriod"/>
            </a:pPr>
            <a:r>
              <a:rPr lang="en-US" dirty="0" smtClean="0"/>
              <a:t>Attach cost and enrollment verification to the initial BCF*</a:t>
            </a:r>
          </a:p>
          <a:p>
            <a:pPr marL="914400" lvl="1" indent="-514350">
              <a:buFont typeface="+mj-lt"/>
              <a:buAutoNum type="alphaLcPeriod"/>
            </a:pPr>
            <a:r>
              <a:rPr lang="en-US" sz="2000" dirty="0" smtClean="0"/>
              <a:t>Proprietary system users will need to keep these documents somewhere locally where they could be accessed if audited. </a:t>
            </a:r>
          </a:p>
          <a:p>
            <a:pPr marL="0" indent="0">
              <a:buNone/>
            </a:pPr>
            <a:r>
              <a:rPr lang="en-US" sz="1700" i="1" dirty="0" smtClean="0">
                <a:solidFill>
                  <a:srgbClr val="0070C0"/>
                </a:solidFill>
              </a:rPr>
              <a:t>*SUFs and File Attachment not available on Additional Sessions Tab </a:t>
            </a:r>
            <a:endParaRPr lang="en-US" sz="1700" i="1" dirty="0">
              <a:solidFill>
                <a:srgbClr val="0070C0"/>
              </a:solidFill>
            </a:endParaRPr>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4610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6076" y="801432"/>
            <a:ext cx="6027587" cy="5751767"/>
            <a:chOff x="787400" y="812862"/>
            <a:chExt cx="6379248" cy="6887618"/>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3"/>
            <a:srcRect l="17704" t="8928" r="20339" b="41126"/>
            <a:stretch/>
          </p:blipFill>
          <p:spPr>
            <a:xfrm>
              <a:off x="914400" y="812862"/>
              <a:ext cx="6226849" cy="2620417"/>
            </a:xfrm>
            <a:prstGeom prst="rect">
              <a:avLst/>
            </a:prstGeom>
          </p:spPr>
        </p:pic>
        <p:pic>
          <p:nvPicPr>
            <p:cNvPr id="9" name="Picture 8"/>
            <p:cNvPicPr>
              <a:picLocks noChangeAspect="1"/>
            </p:cNvPicPr>
            <p:nvPr/>
          </p:nvPicPr>
          <p:blipFill rotWithShape="1">
            <a:blip r:embed="rId4"/>
            <a:srcRect l="17916" t="17408" r="20416" b="9259"/>
            <a:stretch/>
          </p:blipFill>
          <p:spPr>
            <a:xfrm>
              <a:off x="787400" y="3433280"/>
              <a:ext cx="6379248" cy="4267200"/>
            </a:xfrm>
            <a:prstGeom prst="rect">
              <a:avLst/>
            </a:prstGeom>
          </p:spPr>
        </p:pic>
      </p:grpSp>
      <p:cxnSp>
        <p:nvCxnSpPr>
          <p:cNvPr id="20" name="Straight Arrow Connector 19"/>
          <p:cNvCxnSpPr/>
          <p:nvPr/>
        </p:nvCxnSpPr>
        <p:spPr>
          <a:xfrm flipH="1">
            <a:off x="2637659" y="2582852"/>
            <a:ext cx="4236005" cy="299010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834269" y="5294808"/>
            <a:ext cx="1803390" cy="8092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4744531" y="5919751"/>
            <a:ext cx="1803390" cy="809297"/>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6061676" y="3827279"/>
            <a:ext cx="2822038" cy="861774"/>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prstClr val="black"/>
                </a:solidFill>
              </a:rPr>
              <a:t>New </a:t>
            </a:r>
            <a:r>
              <a:rPr lang="en-US" b="1" dirty="0">
                <a:solidFill>
                  <a:prstClr val="black"/>
                </a:solidFill>
              </a:rPr>
              <a:t>Part D/MAPD (future</a:t>
            </a:r>
            <a:r>
              <a:rPr lang="en-US" b="1" dirty="0" smtClean="0">
                <a:solidFill>
                  <a:prstClr val="black"/>
                </a:solidFill>
              </a:rPr>
              <a:t>): </a:t>
            </a:r>
            <a:r>
              <a:rPr lang="en-US" sz="1600" dirty="0" smtClean="0">
                <a:solidFill>
                  <a:prstClr val="black"/>
                </a:solidFill>
              </a:rPr>
              <a:t>EnvisionRxPlus(PDP)</a:t>
            </a:r>
          </a:p>
          <a:p>
            <a:pPr algn="ctr"/>
            <a:r>
              <a:rPr lang="en-US" sz="1600" b="1" dirty="0" smtClean="0">
                <a:solidFill>
                  <a:prstClr val="black"/>
                </a:solidFill>
              </a:rPr>
              <a:t>Cost: $131.40</a:t>
            </a:r>
            <a:endParaRPr lang="en-US" sz="1600" b="1" dirty="0">
              <a:solidFill>
                <a:prstClr val="black"/>
              </a:solidFill>
            </a:endParaRPr>
          </a:p>
        </p:txBody>
      </p:sp>
      <p:cxnSp>
        <p:nvCxnSpPr>
          <p:cNvPr id="38" name="Straight Arrow Connector 37"/>
          <p:cNvCxnSpPr>
            <a:stCxn id="33" idx="2"/>
          </p:cNvCxnSpPr>
          <p:nvPr/>
        </p:nvCxnSpPr>
        <p:spPr>
          <a:xfrm flipH="1">
            <a:off x="5867400" y="4689053"/>
            <a:ext cx="1605295" cy="1230698"/>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bwMode="auto">
          <a:xfrm>
            <a:off x="0" y="25389"/>
            <a:ext cx="9144000" cy="849399"/>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a:lstStyle>
          <a:p>
            <a:r>
              <a:rPr lang="en-US" sz="3200" dirty="0" smtClean="0"/>
              <a:t>	</a:t>
            </a:r>
            <a:r>
              <a:rPr lang="en-US" sz="3600" dirty="0" smtClean="0"/>
              <a:t>Step 1: Part D/MAPD Cost Comparison Data </a:t>
            </a:r>
            <a:endParaRPr lang="en-US" sz="3600" dirty="0"/>
          </a:p>
        </p:txBody>
      </p:sp>
      <p:sp>
        <p:nvSpPr>
          <p:cNvPr id="5" name="Oval 4"/>
          <p:cNvSpPr/>
          <p:nvPr/>
        </p:nvSpPr>
        <p:spPr>
          <a:xfrm>
            <a:off x="4191000" y="701544"/>
            <a:ext cx="2758984" cy="15345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298164" y="1465773"/>
            <a:ext cx="2585550" cy="1138773"/>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prstClr val="black"/>
                </a:solidFill>
              </a:rPr>
              <a:t>Original </a:t>
            </a:r>
            <a:r>
              <a:rPr lang="en-US" b="1" dirty="0">
                <a:solidFill>
                  <a:prstClr val="black"/>
                </a:solidFill>
              </a:rPr>
              <a:t>Part D/MAPD (current</a:t>
            </a:r>
            <a:r>
              <a:rPr lang="en-US" b="1" dirty="0" smtClean="0">
                <a:solidFill>
                  <a:prstClr val="black"/>
                </a:solidFill>
              </a:rPr>
              <a:t>):                     </a:t>
            </a:r>
            <a:r>
              <a:rPr lang="en-US" sz="1600" dirty="0" smtClean="0">
                <a:solidFill>
                  <a:prstClr val="black"/>
                </a:solidFill>
              </a:rPr>
              <a:t>Aetna Medicare Rx (PDP)</a:t>
            </a:r>
          </a:p>
          <a:p>
            <a:pPr algn="ctr"/>
            <a:r>
              <a:rPr lang="en-US" sz="1600" b="1" dirty="0" smtClean="0">
                <a:solidFill>
                  <a:prstClr val="black"/>
                </a:solidFill>
              </a:rPr>
              <a:t>Cost: $445.50</a:t>
            </a:r>
            <a:endParaRPr lang="en-US" sz="1600" b="1" dirty="0">
              <a:solidFill>
                <a:prstClr val="black"/>
              </a:solidFill>
            </a:endParaRPr>
          </a:p>
        </p:txBody>
      </p:sp>
    </p:spTree>
    <p:extLst>
      <p:ext uri="{BB962C8B-B14F-4D97-AF65-F5344CB8AC3E}">
        <p14:creationId xmlns:p14="http://schemas.microsoft.com/office/powerpoint/2010/main" val="407850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Application Confirmation</a:t>
            </a:r>
            <a:endParaRPr lang="en-US" dirty="0"/>
          </a:p>
        </p:txBody>
      </p:sp>
      <p:sp>
        <p:nvSpPr>
          <p:cNvPr id="3" name="Slide Number Placeholder 2"/>
          <p:cNvSpPr>
            <a:spLocks noGrp="1"/>
          </p:cNvSpPr>
          <p:nvPr>
            <p:ph type="sldNum" sz="quarter" idx="10"/>
          </p:nvPr>
        </p:nvSpPr>
        <p:spPr/>
        <p:txBody>
          <a:bodyPr/>
          <a:lstStyle/>
          <a:p>
            <a:fld id="{3F8D7C79-9F0D-45BA-8AA8-25F5A89F7A34}" type="slidenum">
              <a:rPr lang="en-US" smtClean="0">
                <a:solidFill>
                  <a:prstClr val="black"/>
                </a:solidFill>
              </a:rPr>
              <a:pPr/>
              <a:t>42</a:t>
            </a:fld>
            <a:endParaRPr lang="en-US">
              <a:solidFill>
                <a:prstClr val="black"/>
              </a:solidFill>
            </a:endParaRPr>
          </a:p>
        </p:txBody>
      </p:sp>
      <p:grpSp>
        <p:nvGrpSpPr>
          <p:cNvPr id="8" name="Group 7"/>
          <p:cNvGrpSpPr/>
          <p:nvPr/>
        </p:nvGrpSpPr>
        <p:grpSpPr>
          <a:xfrm>
            <a:off x="1179679" y="3152683"/>
            <a:ext cx="6784642" cy="3206842"/>
            <a:chOff x="835358" y="1878345"/>
            <a:chExt cx="7473283" cy="3766897"/>
          </a:xfrm>
        </p:grpSpPr>
        <p:pic>
          <p:nvPicPr>
            <p:cNvPr id="4" name="Picture 3"/>
            <p:cNvPicPr>
              <a:picLocks noChangeAspect="1"/>
            </p:cNvPicPr>
            <p:nvPr/>
          </p:nvPicPr>
          <p:blipFill>
            <a:blip r:embed="rId3"/>
            <a:stretch>
              <a:fillRect/>
            </a:stretch>
          </p:blipFill>
          <p:spPr>
            <a:xfrm>
              <a:off x="835358" y="1878345"/>
              <a:ext cx="7473283" cy="3766897"/>
            </a:xfrm>
            <a:prstGeom prst="rect">
              <a:avLst/>
            </a:prstGeom>
          </p:spPr>
        </p:pic>
        <p:sp>
          <p:nvSpPr>
            <p:cNvPr id="5" name="TextBox 4"/>
            <p:cNvSpPr txBox="1"/>
            <p:nvPr/>
          </p:nvSpPr>
          <p:spPr>
            <a:xfrm>
              <a:off x="4810692" y="4538276"/>
              <a:ext cx="2822039" cy="397680"/>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solidFill>
                    <a:prstClr val="black"/>
                  </a:solidFill>
                </a:rPr>
                <a:t>New Part D/MAPD </a:t>
              </a:r>
              <a:r>
                <a:rPr lang="en-US" sz="1600" b="1" dirty="0">
                  <a:solidFill>
                    <a:prstClr val="black"/>
                  </a:solidFill>
                </a:rPr>
                <a:t>(future) </a:t>
              </a:r>
            </a:p>
          </p:txBody>
        </p:sp>
        <p:cxnSp>
          <p:nvCxnSpPr>
            <p:cNvPr id="6" name="Straight Arrow Connector 5"/>
            <p:cNvCxnSpPr/>
            <p:nvPr/>
          </p:nvCxnSpPr>
          <p:spPr>
            <a:xfrm flipH="1" flipV="1">
              <a:off x="5029200" y="3958389"/>
              <a:ext cx="1395663" cy="579888"/>
            </a:xfrm>
            <a:prstGeom prst="straightConnector1">
              <a:avLst/>
            </a:prstGeom>
            <a:ln w="285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457200" y="1916370"/>
            <a:ext cx="8305800" cy="1246495"/>
          </a:xfrm>
          <a:prstGeom prst="rect">
            <a:avLst/>
          </a:prstGeom>
        </p:spPr>
        <p:txBody>
          <a:bodyPr wrap="square">
            <a:spAutoFit/>
          </a:bodyPr>
          <a:lstStyle/>
          <a:p>
            <a:pPr marL="285750" indent="-342900">
              <a:buFont typeface="Arial" panose="020B0604020202020204" pitchFamily="34" charset="0"/>
              <a:buChar char="•"/>
            </a:pPr>
            <a:r>
              <a:rPr lang="en-US" sz="2500" dirty="0">
                <a:solidFill>
                  <a:prstClr val="black"/>
                </a:solidFill>
              </a:rPr>
              <a:t>If enrolling by another </a:t>
            </a:r>
            <a:r>
              <a:rPr lang="en-US" sz="2500" dirty="0" smtClean="0">
                <a:solidFill>
                  <a:prstClr val="black"/>
                </a:solidFill>
              </a:rPr>
              <a:t>method (plan’s website, phone, etc.) an </a:t>
            </a:r>
            <a:r>
              <a:rPr lang="en-US" sz="2500" dirty="0">
                <a:solidFill>
                  <a:prstClr val="black"/>
                </a:solidFill>
              </a:rPr>
              <a:t>enrollment confirmation information must be saved. </a:t>
            </a:r>
          </a:p>
          <a:p>
            <a:pPr marL="285750" indent="-342900">
              <a:buFont typeface="Arial" panose="020B0604020202020204" pitchFamily="34" charset="0"/>
              <a:buChar char="•"/>
            </a:pPr>
            <a:r>
              <a:rPr lang="en-US" sz="2500" dirty="0" smtClean="0">
                <a:solidFill>
                  <a:prstClr val="black"/>
                </a:solidFill>
              </a:rPr>
              <a:t>If using MPF, upload the MFP </a:t>
            </a:r>
            <a:r>
              <a:rPr lang="en-US" sz="2500" dirty="0">
                <a:solidFill>
                  <a:prstClr val="black"/>
                </a:solidFill>
              </a:rPr>
              <a:t>application </a:t>
            </a:r>
            <a:r>
              <a:rPr lang="en-US" sz="2500" dirty="0" smtClean="0">
                <a:solidFill>
                  <a:prstClr val="black"/>
                </a:solidFill>
              </a:rPr>
              <a:t>confirmation </a:t>
            </a:r>
          </a:p>
        </p:txBody>
      </p:sp>
    </p:spTree>
    <p:extLst>
      <p:ext uri="{BB962C8B-B14F-4D97-AF65-F5344CB8AC3E}">
        <p14:creationId xmlns:p14="http://schemas.microsoft.com/office/powerpoint/2010/main" val="1406156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Enter Cost Data in STARS SUFs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43</a:t>
            </a:fld>
            <a:endParaRPr lang="en-US">
              <a:solidFill>
                <a:prstClr val="black"/>
              </a:solidFill>
            </a:endParaRPr>
          </a:p>
        </p:txBody>
      </p:sp>
      <p:grpSp>
        <p:nvGrpSpPr>
          <p:cNvPr id="5" name="Group 4"/>
          <p:cNvGrpSpPr/>
          <p:nvPr/>
        </p:nvGrpSpPr>
        <p:grpSpPr>
          <a:xfrm>
            <a:off x="1066800" y="4774638"/>
            <a:ext cx="5334000" cy="1357924"/>
            <a:chOff x="4813739" y="5065912"/>
            <a:chExt cx="4162102" cy="1009066"/>
          </a:xfrm>
        </p:grpSpPr>
        <p:grpSp>
          <p:nvGrpSpPr>
            <p:cNvPr id="6" name="Group 5"/>
            <p:cNvGrpSpPr/>
            <p:nvPr/>
          </p:nvGrpSpPr>
          <p:grpSpPr>
            <a:xfrm>
              <a:off x="4813739" y="5065912"/>
              <a:ext cx="4162102" cy="1009066"/>
              <a:chOff x="978514" y="1417594"/>
              <a:chExt cx="6670794" cy="1403121"/>
            </a:xfrm>
          </p:grpSpPr>
          <p:grpSp>
            <p:nvGrpSpPr>
              <p:cNvPr id="8" name="Group 7"/>
              <p:cNvGrpSpPr/>
              <p:nvPr/>
            </p:nvGrpSpPr>
            <p:grpSpPr>
              <a:xfrm>
                <a:off x="978514" y="1417594"/>
                <a:ext cx="6670794" cy="1403121"/>
                <a:chOff x="503729" y="1769286"/>
                <a:chExt cx="5281125" cy="1138477"/>
              </a:xfrm>
            </p:grpSpPr>
            <p:pic>
              <p:nvPicPr>
                <p:cNvPr id="10" name="Picture 9"/>
                <p:cNvPicPr>
                  <a:picLocks noChangeAspect="1"/>
                </p:cNvPicPr>
                <p:nvPr/>
              </p:nvPicPr>
              <p:blipFill rotWithShape="1">
                <a:blip r:embed="rId3"/>
                <a:srcRect l="66229"/>
                <a:stretch/>
              </p:blipFill>
              <p:spPr>
                <a:xfrm>
                  <a:off x="2954215" y="1780607"/>
                  <a:ext cx="2830639" cy="1127156"/>
                </a:xfrm>
                <a:prstGeom prst="rect">
                  <a:avLst/>
                </a:prstGeom>
              </p:spPr>
            </p:pic>
            <p:pic>
              <p:nvPicPr>
                <p:cNvPr id="11" name="Picture 10"/>
                <p:cNvPicPr>
                  <a:picLocks noChangeAspect="1"/>
                </p:cNvPicPr>
                <p:nvPr/>
              </p:nvPicPr>
              <p:blipFill rotWithShape="1">
                <a:blip r:embed="rId4"/>
                <a:srcRect r="73285"/>
                <a:stretch/>
              </p:blipFill>
              <p:spPr>
                <a:xfrm>
                  <a:off x="503729" y="1769286"/>
                  <a:ext cx="2239472" cy="1127858"/>
                </a:xfrm>
                <a:prstGeom prst="rect">
                  <a:avLst/>
                </a:prstGeom>
              </p:spPr>
            </p:pic>
          </p:grpSp>
          <p:sp>
            <p:nvSpPr>
              <p:cNvPr id="9" name="TextBox 8"/>
              <p:cNvSpPr txBox="1"/>
              <p:nvPr/>
            </p:nvSpPr>
            <p:spPr>
              <a:xfrm>
                <a:off x="4376843" y="1832848"/>
                <a:ext cx="2704400" cy="413427"/>
              </a:xfrm>
              <a:prstGeom prst="rect">
                <a:avLst/>
              </a:prstGeom>
              <a:noFill/>
            </p:spPr>
            <p:txBody>
              <a:bodyPr wrap="square" rtlCol="0">
                <a:spAutoFit/>
              </a:bodyPr>
              <a:lstStyle/>
              <a:p>
                <a:r>
                  <a:rPr lang="en-US" sz="2000" dirty="0" smtClean="0">
                    <a:solidFill>
                      <a:prstClr val="black"/>
                    </a:solidFill>
                  </a:rPr>
                  <a:t>445.50</a:t>
                </a:r>
                <a:endParaRPr lang="en-US" sz="2000" dirty="0">
                  <a:solidFill>
                    <a:prstClr val="black"/>
                  </a:solidFill>
                </a:endParaRPr>
              </a:p>
            </p:txBody>
          </p:sp>
        </p:grpSp>
        <p:sp>
          <p:nvSpPr>
            <p:cNvPr id="7" name="TextBox 6"/>
            <p:cNvSpPr txBox="1"/>
            <p:nvPr/>
          </p:nvSpPr>
          <p:spPr>
            <a:xfrm>
              <a:off x="6934055" y="5705646"/>
              <a:ext cx="1051388" cy="297320"/>
            </a:xfrm>
            <a:prstGeom prst="rect">
              <a:avLst/>
            </a:prstGeom>
            <a:noFill/>
          </p:spPr>
          <p:txBody>
            <a:bodyPr wrap="square" rtlCol="0">
              <a:spAutoFit/>
            </a:bodyPr>
            <a:lstStyle/>
            <a:p>
              <a:r>
                <a:rPr lang="en-US" sz="2000" dirty="0" smtClean="0">
                  <a:solidFill>
                    <a:prstClr val="black"/>
                  </a:solidFill>
                </a:rPr>
                <a:t>131.40</a:t>
              </a:r>
              <a:endParaRPr lang="en-US" sz="2000" dirty="0">
                <a:solidFill>
                  <a:prstClr val="black"/>
                </a:solidFill>
              </a:endParaRPr>
            </a:p>
          </p:txBody>
        </p:sp>
      </p:grpSp>
      <p:grpSp>
        <p:nvGrpSpPr>
          <p:cNvPr id="14" name="Group 13"/>
          <p:cNvGrpSpPr/>
          <p:nvPr/>
        </p:nvGrpSpPr>
        <p:grpSpPr>
          <a:xfrm>
            <a:off x="5029200" y="4686031"/>
            <a:ext cx="2257987" cy="1673494"/>
            <a:chOff x="4421535" y="4686031"/>
            <a:chExt cx="2257987" cy="1673494"/>
          </a:xfrm>
        </p:grpSpPr>
        <p:sp>
          <p:nvSpPr>
            <p:cNvPr id="12" name="TextBox 11"/>
            <p:cNvSpPr txBox="1"/>
            <p:nvPr/>
          </p:nvSpPr>
          <p:spPr>
            <a:xfrm>
              <a:off x="4421535" y="4686031"/>
              <a:ext cx="2257987" cy="646331"/>
            </a:xfrm>
            <a:prstGeom prst="rect">
              <a:avLst/>
            </a:prstGeom>
            <a:ln w="381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solidFill>
                    <a:prstClr val="black"/>
                  </a:solidFill>
                </a:rPr>
                <a:t>Original </a:t>
              </a:r>
              <a:r>
                <a:rPr lang="en-US" sz="1200" b="1" dirty="0">
                  <a:solidFill>
                    <a:prstClr val="black"/>
                  </a:solidFill>
                </a:rPr>
                <a:t>Part D/MAPD (current</a:t>
              </a:r>
              <a:r>
                <a:rPr lang="en-US" sz="1200" b="1" dirty="0" smtClean="0">
                  <a:solidFill>
                    <a:prstClr val="black"/>
                  </a:solidFill>
                </a:rPr>
                <a:t>): </a:t>
              </a:r>
              <a:r>
                <a:rPr lang="en-US" sz="1200" dirty="0" smtClean="0">
                  <a:solidFill>
                    <a:prstClr val="black"/>
                  </a:solidFill>
                </a:rPr>
                <a:t>Aetna Medicare Rx (PDP)</a:t>
              </a:r>
            </a:p>
            <a:p>
              <a:pPr algn="ctr"/>
              <a:r>
                <a:rPr lang="en-US" sz="1200" b="1" dirty="0" smtClean="0">
                  <a:solidFill>
                    <a:prstClr val="black"/>
                  </a:solidFill>
                </a:rPr>
                <a:t>Cost: $445.50</a:t>
              </a:r>
              <a:endParaRPr lang="en-US" sz="1200" b="1" dirty="0">
                <a:solidFill>
                  <a:prstClr val="black"/>
                </a:solidFill>
              </a:endParaRPr>
            </a:p>
          </p:txBody>
        </p:sp>
        <p:sp>
          <p:nvSpPr>
            <p:cNvPr id="13" name="TextBox 12"/>
            <p:cNvSpPr txBox="1"/>
            <p:nvPr/>
          </p:nvSpPr>
          <p:spPr>
            <a:xfrm>
              <a:off x="4425536" y="5713194"/>
              <a:ext cx="2229942" cy="646331"/>
            </a:xfrm>
            <a:prstGeom prst="rect">
              <a:avLst/>
            </a:prstGeom>
            <a:ln w="38100">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solidFill>
                    <a:prstClr val="black"/>
                  </a:solidFill>
                </a:rPr>
                <a:t>New Part D/MAPD (future): </a:t>
              </a:r>
              <a:r>
                <a:rPr lang="en-US" sz="1200" dirty="0">
                  <a:solidFill>
                    <a:prstClr val="black"/>
                  </a:solidFill>
                </a:rPr>
                <a:t>EnvisionRxPlus(PDP)</a:t>
              </a:r>
            </a:p>
            <a:p>
              <a:pPr algn="ctr"/>
              <a:r>
                <a:rPr lang="en-US" sz="1200" b="1" dirty="0">
                  <a:solidFill>
                    <a:prstClr val="black"/>
                  </a:solidFill>
                </a:rPr>
                <a:t>Cost: $</a:t>
              </a:r>
              <a:r>
                <a:rPr lang="en-US" sz="1200" b="1" dirty="0" smtClean="0">
                  <a:solidFill>
                    <a:prstClr val="black"/>
                  </a:solidFill>
                </a:rPr>
                <a:t>131.40</a:t>
              </a:r>
              <a:endParaRPr lang="en-US" sz="1200" b="1" dirty="0">
                <a:solidFill>
                  <a:prstClr val="black"/>
                </a:solidFill>
              </a:endParaRPr>
            </a:p>
          </p:txBody>
        </p:sp>
      </p:grpSp>
      <p:sp>
        <p:nvSpPr>
          <p:cNvPr id="3" name="Rectangle 2"/>
          <p:cNvSpPr/>
          <p:nvPr/>
        </p:nvSpPr>
        <p:spPr>
          <a:xfrm>
            <a:off x="405866" y="1731287"/>
            <a:ext cx="8686800" cy="2893100"/>
          </a:xfrm>
          <a:prstGeom prst="rect">
            <a:avLst/>
          </a:prstGeom>
        </p:spPr>
        <p:txBody>
          <a:bodyPr wrap="square">
            <a:spAutoFit/>
          </a:bodyPr>
          <a:lstStyle/>
          <a:p>
            <a:r>
              <a:rPr lang="en-US" sz="2400" b="1" dirty="0">
                <a:solidFill>
                  <a:prstClr val="black"/>
                </a:solidFill>
              </a:rPr>
              <a:t>Original PDP/MA-PD Cost</a:t>
            </a:r>
          </a:p>
          <a:p>
            <a:pPr marL="457200" indent="-457200">
              <a:buFont typeface="Arial" panose="020B0604020202020204" pitchFamily="34" charset="0"/>
              <a:buChar char="•"/>
            </a:pPr>
            <a:r>
              <a:rPr lang="en-US" sz="2000" dirty="0">
                <a:solidFill>
                  <a:prstClr val="black"/>
                </a:solidFill>
              </a:rPr>
              <a:t>Enter the Estimated Drug Cost* of the plan the beneficiary’s </a:t>
            </a:r>
            <a:r>
              <a:rPr lang="en-US" sz="2000" b="1" dirty="0">
                <a:solidFill>
                  <a:prstClr val="black"/>
                </a:solidFill>
              </a:rPr>
              <a:t>current plan</a:t>
            </a:r>
            <a:r>
              <a:rPr lang="en-US" sz="2000" dirty="0">
                <a:solidFill>
                  <a:prstClr val="black"/>
                </a:solidFill>
              </a:rPr>
              <a:t> listed </a:t>
            </a:r>
            <a:r>
              <a:rPr lang="en-US" sz="2000" dirty="0" smtClean="0">
                <a:solidFill>
                  <a:prstClr val="black"/>
                </a:solidFill>
              </a:rPr>
              <a:t>on MPF</a:t>
            </a:r>
            <a:endParaRPr lang="en-US" sz="2000" dirty="0">
              <a:solidFill>
                <a:prstClr val="black"/>
              </a:solidFill>
            </a:endParaRPr>
          </a:p>
          <a:p>
            <a:pPr marL="457200" indent="-457200">
              <a:buFont typeface="Arial" panose="020B0604020202020204" pitchFamily="34" charset="0"/>
              <a:buChar char="•"/>
            </a:pPr>
            <a:r>
              <a:rPr lang="en-US" sz="2000" dirty="0">
                <a:solidFill>
                  <a:prstClr val="black"/>
                </a:solidFill>
              </a:rPr>
              <a:t>If beneficiary has no current Medicare PDP/MA-PD plan, then enter the drug costs displayed for Original Medicare </a:t>
            </a:r>
            <a:r>
              <a:rPr lang="en-US" sz="2000" dirty="0" smtClean="0">
                <a:solidFill>
                  <a:prstClr val="black"/>
                </a:solidFill>
              </a:rPr>
              <a:t>on MPF</a:t>
            </a:r>
            <a:endParaRPr lang="en-US" sz="2000" dirty="0">
              <a:solidFill>
                <a:prstClr val="black"/>
              </a:solidFill>
            </a:endParaRPr>
          </a:p>
          <a:p>
            <a:r>
              <a:rPr lang="en-US" sz="2400" b="1" dirty="0" smtClean="0">
                <a:solidFill>
                  <a:prstClr val="black"/>
                </a:solidFill>
              </a:rPr>
              <a:t>New </a:t>
            </a:r>
            <a:r>
              <a:rPr lang="en-US" sz="2400" b="1" dirty="0">
                <a:solidFill>
                  <a:prstClr val="black"/>
                </a:solidFill>
              </a:rPr>
              <a:t>PDP/MA-PD Cost</a:t>
            </a:r>
          </a:p>
          <a:p>
            <a:pPr marL="342900" indent="-342900">
              <a:buFont typeface="Arial" panose="020B0604020202020204" pitchFamily="34" charset="0"/>
              <a:buChar char="•"/>
            </a:pPr>
            <a:r>
              <a:rPr lang="en-US" sz="2000" dirty="0">
                <a:solidFill>
                  <a:prstClr val="black"/>
                </a:solidFill>
              </a:rPr>
              <a:t>Enter the Estimated Drug Cost* of the </a:t>
            </a:r>
            <a:r>
              <a:rPr lang="en-US" sz="2000" b="1" dirty="0">
                <a:solidFill>
                  <a:prstClr val="black"/>
                </a:solidFill>
              </a:rPr>
              <a:t>future plan </a:t>
            </a:r>
            <a:r>
              <a:rPr lang="en-US" sz="2000" dirty="0">
                <a:solidFill>
                  <a:prstClr val="black"/>
                </a:solidFill>
              </a:rPr>
              <a:t>the SHIP team member assists the beneficiary current plan listed </a:t>
            </a:r>
            <a:r>
              <a:rPr lang="en-US" sz="2000" dirty="0" smtClean="0">
                <a:solidFill>
                  <a:prstClr val="black"/>
                </a:solidFill>
              </a:rPr>
              <a:t>on the MPF</a:t>
            </a:r>
          </a:p>
          <a:p>
            <a:r>
              <a:rPr lang="en-US" sz="1400" i="1" dirty="0" smtClean="0">
                <a:solidFill>
                  <a:prstClr val="black"/>
                </a:solidFill>
              </a:rPr>
              <a:t>* </a:t>
            </a:r>
            <a:r>
              <a:rPr lang="en-US" sz="1400" i="1" dirty="0">
                <a:solidFill>
                  <a:prstClr val="black"/>
                </a:solidFill>
              </a:rPr>
              <a:t>Enrollment timing will dictate whether the ’Estimated Drug Cost’ appears as an ‘annual’ cost or ‘rest of year’ cost.   </a:t>
            </a:r>
          </a:p>
        </p:txBody>
      </p:sp>
    </p:spTree>
    <p:extLst>
      <p:ext uri="{BB962C8B-B14F-4D97-AF65-F5344CB8AC3E}">
        <p14:creationId xmlns:p14="http://schemas.microsoft.com/office/powerpoint/2010/main" val="282109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382000" cy="609600"/>
          </a:xfrm>
        </p:spPr>
        <p:txBody>
          <a:bodyPr/>
          <a:lstStyle/>
          <a:p>
            <a:r>
              <a:rPr lang="en-US" dirty="0" smtClean="0"/>
              <a:t>Step 4: Attach Cost Verification Sources</a:t>
            </a:r>
            <a:endParaRPr lang="en-US" dirty="0"/>
          </a:p>
        </p:txBody>
      </p:sp>
      <p:sp>
        <p:nvSpPr>
          <p:cNvPr id="3" name="Content Placeholder 2"/>
          <p:cNvSpPr>
            <a:spLocks noGrp="1"/>
          </p:cNvSpPr>
          <p:nvPr>
            <p:ph idx="1"/>
          </p:nvPr>
        </p:nvSpPr>
        <p:spPr>
          <a:xfrm>
            <a:off x="628650" y="2057399"/>
            <a:ext cx="7886700" cy="4119563"/>
          </a:xfrm>
        </p:spPr>
        <p:txBody>
          <a:bodyPr/>
          <a:lstStyle/>
          <a:p>
            <a:r>
              <a:rPr lang="en-US" sz="2800" dirty="0" smtClean="0"/>
              <a:t>Attach the following verification near the bottom of the Beneficiary Contact Form:</a:t>
            </a:r>
          </a:p>
          <a:p>
            <a:pPr marL="457200" lvl="1" indent="0">
              <a:buNone/>
            </a:pPr>
            <a:r>
              <a:rPr lang="en-US" dirty="0" smtClean="0"/>
              <a:t>1. Application confirmation (Step 2 example)</a:t>
            </a:r>
          </a:p>
          <a:p>
            <a:pPr marL="457200" lvl="1" indent="0">
              <a:buNone/>
            </a:pPr>
            <a:r>
              <a:rPr lang="en-US" dirty="0" smtClean="0"/>
              <a:t>2. Cost change verification (Step 1 example)</a:t>
            </a:r>
          </a:p>
        </p:txBody>
      </p:sp>
      <p:grpSp>
        <p:nvGrpSpPr>
          <p:cNvPr id="7" name="Group 6"/>
          <p:cNvGrpSpPr/>
          <p:nvPr/>
        </p:nvGrpSpPr>
        <p:grpSpPr>
          <a:xfrm>
            <a:off x="1219200" y="4495800"/>
            <a:ext cx="6029692" cy="1283677"/>
            <a:chOff x="881062" y="1881554"/>
            <a:chExt cx="3882535" cy="951219"/>
          </a:xfrm>
        </p:grpSpPr>
        <p:pic>
          <p:nvPicPr>
            <p:cNvPr id="4" name="Picture 3"/>
            <p:cNvPicPr>
              <a:picLocks noChangeAspect="1"/>
            </p:cNvPicPr>
            <p:nvPr/>
          </p:nvPicPr>
          <p:blipFill rotWithShape="1">
            <a:blip r:embed="rId3"/>
            <a:srcRect t="-4457" r="87400"/>
            <a:stretch/>
          </p:blipFill>
          <p:spPr>
            <a:xfrm>
              <a:off x="881062" y="1881554"/>
              <a:ext cx="930153" cy="951219"/>
            </a:xfrm>
            <a:prstGeom prst="rect">
              <a:avLst/>
            </a:prstGeom>
          </p:spPr>
        </p:pic>
        <p:pic>
          <p:nvPicPr>
            <p:cNvPr id="5" name="Picture 4"/>
            <p:cNvPicPr>
              <a:picLocks noChangeAspect="1"/>
            </p:cNvPicPr>
            <p:nvPr/>
          </p:nvPicPr>
          <p:blipFill rotWithShape="1">
            <a:blip r:embed="rId3"/>
            <a:srcRect l="60005" t="5349" b="-2082"/>
            <a:stretch/>
          </p:blipFill>
          <p:spPr>
            <a:xfrm>
              <a:off x="1811215" y="1951891"/>
              <a:ext cx="2952382" cy="880881"/>
            </a:xfrm>
            <a:prstGeom prst="rect">
              <a:avLst/>
            </a:prstGeom>
          </p:spPr>
        </p:pic>
      </p:grpSp>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02007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67252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and Timing</a:t>
            </a:r>
            <a:endParaRPr lang="en-US" dirty="0"/>
          </a:p>
        </p:txBody>
      </p:sp>
      <p:sp>
        <p:nvSpPr>
          <p:cNvPr id="5" name="Content Placeholder 4"/>
          <p:cNvSpPr>
            <a:spLocks noGrp="1"/>
          </p:cNvSpPr>
          <p:nvPr>
            <p:ph idx="1"/>
          </p:nvPr>
        </p:nvSpPr>
        <p:spPr/>
        <p:txBody>
          <a:bodyPr/>
          <a:lstStyle/>
          <a:p>
            <a:r>
              <a:rPr lang="en-US" sz="2800" dirty="0" smtClean="0"/>
              <a:t>BAH will transfer the NPR data when all SHIPs are using STARS and no longer entering data into NPR</a:t>
            </a:r>
          </a:p>
          <a:p>
            <a:r>
              <a:rPr lang="en-US" sz="2800" dirty="0" smtClean="0"/>
              <a:t>NPR data will be available as read-only until </a:t>
            </a:r>
            <a:r>
              <a:rPr lang="en-US" sz="2800" dirty="0"/>
              <a:t>November </a:t>
            </a:r>
            <a:r>
              <a:rPr lang="en-US" sz="2800" dirty="0" smtClean="0"/>
              <a:t>30</a:t>
            </a:r>
            <a:r>
              <a:rPr lang="en-US" sz="2800" baseline="30000" dirty="0" smtClean="0"/>
              <a:t>th</a:t>
            </a:r>
            <a:r>
              <a:rPr lang="en-US" sz="2800" dirty="0" smtClean="0"/>
              <a:t>; NPR will no longer be available after November 30</a:t>
            </a:r>
          </a:p>
        </p:txBody>
      </p:sp>
      <p:sp>
        <p:nvSpPr>
          <p:cNvPr id="2" name="Slide Number Placeholder 1"/>
          <p:cNvSpPr>
            <a:spLocks noGrp="1"/>
          </p:cNvSpPr>
          <p:nvPr>
            <p:ph type="sldNum" sz="quarter" idx="10"/>
          </p:nvPr>
        </p:nvSpPr>
        <p:spPr/>
        <p:txBody>
          <a:bodyPr/>
          <a:lstStyle/>
          <a:p>
            <a:pPr>
              <a:defRPr/>
            </a:pPr>
            <a:fld id="{3F8D7C79-9F0D-45BA-8AA8-25F5A89F7A34}"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73791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4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400" dirty="0" smtClean="0"/>
              <a:t>Counselor information will be saved in the 4</a:t>
            </a:r>
            <a:r>
              <a:rPr lang="en-US" sz="2400" baseline="30000" dirty="0" smtClean="0"/>
              <a:t>th</a:t>
            </a:r>
            <a:r>
              <a:rPr lang="en-US" sz="2400" dirty="0" smtClean="0"/>
              <a:t> SUF in the transfer</a:t>
            </a:r>
          </a:p>
          <a:p>
            <a:pPr lvl="1"/>
            <a:r>
              <a:rPr lang="en-US" sz="2400" dirty="0" smtClean="0"/>
              <a:t>Agency name will be saved to the 5</a:t>
            </a:r>
            <a:r>
              <a:rPr lang="en-US" sz="2400" baseline="30000" dirty="0" smtClean="0"/>
              <a:t>th</a:t>
            </a:r>
            <a:r>
              <a:rPr lang="en-US" sz="2400" dirty="0" smtClean="0"/>
              <a:t> SUF</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78391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STARS Access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48</a:t>
            </a:fld>
            <a:endParaRPr lang="en-US" dirty="0"/>
          </a:p>
        </p:txBody>
      </p:sp>
    </p:spTree>
    <p:extLst>
      <p:ext uri="{BB962C8B-B14F-4D97-AF65-F5344CB8AC3E}">
        <p14:creationId xmlns:p14="http://schemas.microsoft.com/office/powerpoint/2010/main" val="45313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STARS User Access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49</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22226898"/>
              </p:ext>
            </p:extLst>
          </p:nvPr>
        </p:nvGraphicFramePr>
        <p:xfrm>
          <a:off x="76200" y="1236921"/>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50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945"/>
            <a:ext cx="7772400" cy="1130492"/>
          </a:xfrm>
        </p:spPr>
        <p:txBody>
          <a:bodyPr/>
          <a:lstStyle/>
          <a:p>
            <a:r>
              <a:rPr lang="en-US" dirty="0" smtClean="0"/>
              <a:t>STARS</a:t>
            </a:r>
            <a:endParaRPr lang="en-US" dirty="0"/>
          </a:p>
        </p:txBody>
      </p:sp>
      <p:sp>
        <p:nvSpPr>
          <p:cNvPr id="3" name="Subtitle 2"/>
          <p:cNvSpPr>
            <a:spLocks noGrp="1"/>
          </p:cNvSpPr>
          <p:nvPr>
            <p:ph type="subTitle" idx="1"/>
          </p:nvPr>
        </p:nvSpPr>
        <p:spPr>
          <a:xfrm>
            <a:off x="762000" y="2819400"/>
            <a:ext cx="7772400" cy="553038"/>
          </a:xfrm>
        </p:spPr>
        <p:txBody>
          <a:bodyPr/>
          <a:lstStyle/>
          <a:p>
            <a:r>
              <a:rPr lang="en-US" dirty="0" smtClean="0"/>
              <a:t>The following slides were created by </a:t>
            </a:r>
          </a:p>
          <a:p>
            <a:r>
              <a:rPr lang="en-US" dirty="0" smtClean="0"/>
              <a:t>The Administration for Community Living (ACL)</a:t>
            </a:r>
            <a:endParaRPr lang="en-US" dirty="0"/>
          </a:p>
        </p:txBody>
      </p:sp>
    </p:spTree>
    <p:extLst>
      <p:ext uri="{BB962C8B-B14F-4D97-AF65-F5344CB8AC3E}">
        <p14:creationId xmlns:p14="http://schemas.microsoft.com/office/powerpoint/2010/main" val="1167151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email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50</a:t>
            </a:fld>
            <a:endParaRPr lang="en-US" dirty="0"/>
          </a:p>
        </p:txBody>
      </p:sp>
      <p:pic>
        <p:nvPicPr>
          <p:cNvPr id="5" name="Picture 4"/>
          <p:cNvPicPr/>
          <p:nvPr/>
        </p:nvPicPr>
        <p:blipFill rotWithShape="1">
          <a:blip r:embed="rId3"/>
          <a:srcRect t="19487" r="4033" b="24851"/>
          <a:stretch/>
        </p:blipFill>
        <p:spPr bwMode="auto">
          <a:xfrm>
            <a:off x="0" y="1272222"/>
            <a:ext cx="9144000" cy="3200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7" t="41025" r="61282" b="46052"/>
          <a:stretch/>
        </p:blipFill>
        <p:spPr bwMode="auto">
          <a:xfrm>
            <a:off x="1676400" y="4724400"/>
            <a:ext cx="6553200" cy="1371600"/>
          </a:xfrm>
          <a:prstGeom prst="rect">
            <a:avLst/>
          </a:prstGeom>
          <a:ln w="25400">
            <a:solidFill>
              <a:schemeClr val="accent2"/>
            </a:solidFill>
          </a:ln>
          <a:extLst>
            <a:ext uri="{53640926-AAD7-44D8-BBD7-CCE9431645EC}">
              <a14:shadowObscured xmlns:a14="http://schemas.microsoft.com/office/drawing/2010/main"/>
            </a:ext>
          </a:extLst>
        </p:spPr>
      </p:pic>
      <p:sp>
        <p:nvSpPr>
          <p:cNvPr id="7" name="Bent-Up Arrow 6"/>
          <p:cNvSpPr/>
          <p:nvPr/>
        </p:nvSpPr>
        <p:spPr>
          <a:xfrm rot="5400000">
            <a:off x="-368340" y="3975060"/>
            <a:ext cx="2647950" cy="1136730"/>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42992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Password Email (possibility A)</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pPr/>
              <a:t>51</a:t>
            </a:fld>
            <a:endParaRPr lang="en-US" dirty="0"/>
          </a:p>
        </p:txBody>
      </p:sp>
      <p:pic>
        <p:nvPicPr>
          <p:cNvPr id="9" name="Picture 8"/>
          <p:cNvPicPr/>
          <p:nvPr/>
        </p:nvPicPr>
        <p:blipFill rotWithShape="1">
          <a:blip r:embed="rId3"/>
          <a:srcRect l="513" t="30359" r="25641" b="31077"/>
          <a:stretch/>
        </p:blipFill>
        <p:spPr bwMode="auto">
          <a:xfrm>
            <a:off x="4823" y="1611630"/>
            <a:ext cx="9144000" cy="29845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2667000"/>
            <a:ext cx="9067800" cy="762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Bent-Up Arrow 9"/>
          <p:cNvSpPr/>
          <p:nvPr/>
        </p:nvSpPr>
        <p:spPr>
          <a:xfrm rot="5400000">
            <a:off x="-819986" y="4218119"/>
            <a:ext cx="2348298" cy="708328"/>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p:nvPr/>
        </p:nvPicPr>
        <p:blipFill rotWithShape="1">
          <a:blip r:embed="rId3"/>
          <a:srcRect l="770" t="38974" r="47051" b="51590"/>
          <a:stretch/>
        </p:blipFill>
        <p:spPr bwMode="auto">
          <a:xfrm>
            <a:off x="789351" y="4958453"/>
            <a:ext cx="8347897" cy="943497"/>
          </a:xfrm>
          <a:prstGeom prst="rect">
            <a:avLst/>
          </a:prstGeom>
          <a:ln w="44450">
            <a:solidFill>
              <a:schemeClr val="accent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91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Email (possibility 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52</a:t>
            </a:fld>
            <a:endParaRPr lang="en-US" dirty="0"/>
          </a:p>
        </p:txBody>
      </p:sp>
      <p:pic>
        <p:nvPicPr>
          <p:cNvPr id="4" name="Picture 3"/>
          <p:cNvPicPr/>
          <p:nvPr/>
        </p:nvPicPr>
        <p:blipFill rotWithShape="1">
          <a:blip r:embed="rId3"/>
          <a:srcRect l="129" t="16411" r="16666" b="32102"/>
          <a:stretch/>
        </p:blipFill>
        <p:spPr bwMode="auto">
          <a:xfrm>
            <a:off x="533400" y="1676400"/>
            <a:ext cx="8153400" cy="32004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26" t="39385" r="62176" b="49948"/>
          <a:stretch/>
        </p:blipFill>
        <p:spPr bwMode="auto">
          <a:xfrm>
            <a:off x="1874520" y="5049041"/>
            <a:ext cx="5943600" cy="1143000"/>
          </a:xfrm>
          <a:prstGeom prst="rect">
            <a:avLst/>
          </a:prstGeom>
          <a:ln w="19050">
            <a:solidFill>
              <a:schemeClr val="accent2"/>
            </a:solidFill>
          </a:ln>
          <a:extLst>
            <a:ext uri="{53640926-AAD7-44D8-BBD7-CCE9431645EC}">
              <a14:shadowObscured xmlns:a14="http://schemas.microsoft.com/office/drawing/2010/main"/>
            </a:ext>
          </a:extLst>
        </p:spPr>
      </p:pic>
      <p:sp>
        <p:nvSpPr>
          <p:cNvPr id="6" name="Bent-Up Arrow 5"/>
          <p:cNvSpPr/>
          <p:nvPr/>
        </p:nvSpPr>
        <p:spPr>
          <a:xfrm rot="5400000">
            <a:off x="60960" y="4639808"/>
            <a:ext cx="2286000"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4946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 Training, and Support</a:t>
            </a:r>
            <a:endParaRPr lang="en-US" sz="3600" i="1"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53</a:t>
            </a:fld>
            <a:endParaRPr lang="en-US" dirty="0"/>
          </a:p>
        </p:txBody>
      </p:sp>
      <p:graphicFrame>
        <p:nvGraphicFramePr>
          <p:cNvPr id="7" name="Diagram 6"/>
          <p:cNvGraphicFramePr/>
          <p:nvPr>
            <p:extLst/>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647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smtClean="0"/>
              <a:t>STARS Landing Page</a:t>
            </a:r>
            <a:endParaRPr lang="en-US" dirty="0"/>
          </a:p>
        </p:txBody>
      </p:sp>
      <p:sp>
        <p:nvSpPr>
          <p:cNvPr id="6" name="Content Placeholder 5"/>
          <p:cNvSpPr>
            <a:spLocks noGrp="1"/>
          </p:cNvSpPr>
          <p:nvPr>
            <p:ph idx="1"/>
          </p:nvPr>
        </p:nvSpPr>
        <p:spPr>
          <a:xfrm>
            <a:off x="457200" y="1600200"/>
            <a:ext cx="8229600" cy="5181599"/>
          </a:xfrm>
        </p:spPr>
        <p:txBody>
          <a:bodyPr>
            <a:normAutofit/>
          </a:bodyPr>
          <a:lstStyle/>
          <a:p>
            <a:r>
              <a:rPr lang="en-US" sz="3600" b="1" u="sng" dirty="0">
                <a:hlinkClick r:id="rId3"/>
              </a:rPr>
              <a:t>https://</a:t>
            </a:r>
            <a:r>
              <a:rPr lang="en-US" sz="3600" b="1" u="sng" dirty="0" smtClean="0">
                <a:hlinkClick r:id="rId3"/>
              </a:rPr>
              <a:t>stars.acl.gov</a:t>
            </a:r>
            <a:r>
              <a:rPr lang="en-US" sz="3600" b="1" u="sng" dirty="0" smtClean="0"/>
              <a:t> </a:t>
            </a: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endParaRPr lang="en-US" altLang="en-US" sz="2400" dirty="0" smtClean="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including webinar PowerPoints, recordings, and job aids</a:t>
            </a: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144978" y="2366677"/>
            <a:ext cx="8966227" cy="2209800"/>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3998281" y="3808999"/>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595959"/>
              </a:solidFill>
            </a:endParaRPr>
          </a:p>
        </p:txBody>
      </p:sp>
    </p:spTree>
    <p:extLst>
      <p:ext uri="{BB962C8B-B14F-4D97-AF65-F5344CB8AC3E}">
        <p14:creationId xmlns:p14="http://schemas.microsoft.com/office/powerpoint/2010/main" val="2418532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Job Aids</a:t>
            </a:r>
            <a:endParaRPr lang="en-US" dirty="0"/>
          </a:p>
        </p:txBody>
      </p:sp>
      <p:sp>
        <p:nvSpPr>
          <p:cNvPr id="3" name="Content Placeholder 2"/>
          <p:cNvSpPr>
            <a:spLocks noGrp="1"/>
          </p:cNvSpPr>
          <p:nvPr>
            <p:ph idx="1"/>
          </p:nvPr>
        </p:nvSpPr>
        <p:spPr>
          <a:xfrm>
            <a:off x="612648" y="1600200"/>
            <a:ext cx="8153400" cy="4953000"/>
          </a:xfrm>
        </p:spPr>
        <p:txBody>
          <a:bodyPr>
            <a:normAutofit fontScale="92500" lnSpcReduction="10000"/>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Team Members</a:t>
            </a:r>
          </a:p>
          <a:p>
            <a:r>
              <a:rPr lang="en-US" dirty="0">
                <a:solidFill>
                  <a:schemeClr val="accent3">
                    <a:lumMod val="75000"/>
                  </a:schemeClr>
                </a:solidFill>
              </a:rPr>
              <a:t>STARS Launch </a:t>
            </a:r>
          </a:p>
          <a:p>
            <a:r>
              <a:rPr lang="en-US" dirty="0" smtClean="0">
                <a:solidFill>
                  <a:schemeClr val="accent3">
                    <a:lumMod val="75000"/>
                  </a:schemeClr>
                </a:solidFill>
              </a:rPr>
              <a:t>FAQs</a:t>
            </a:r>
          </a:p>
          <a:p>
            <a:r>
              <a:rPr lang="en-US" dirty="0" smtClean="0">
                <a:solidFill>
                  <a:schemeClr val="accent3">
                    <a:lumMod val="75000"/>
                  </a:schemeClr>
                </a:solidFill>
              </a:rPr>
              <a:t>Searches </a:t>
            </a:r>
          </a:p>
          <a:p>
            <a:r>
              <a:rPr lang="en-US" dirty="0" smtClean="0">
                <a:solidFill>
                  <a:schemeClr val="accent2"/>
                </a:solidFill>
              </a:rPr>
              <a:t>Reports </a:t>
            </a:r>
            <a:r>
              <a:rPr lang="en-US" i="1" dirty="0" smtClean="0">
                <a:solidFill>
                  <a:schemeClr val="accent2"/>
                </a:solidFill>
              </a:rPr>
              <a:t>(2019)</a:t>
            </a:r>
            <a:endParaRPr lang="en-US" dirty="0">
              <a:solidFill>
                <a:schemeClr val="accent2"/>
              </a:solidFill>
            </a:endParaRP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pPr/>
              <a:t>55</a:t>
            </a:fld>
            <a:endParaRPr lang="en-US" dirty="0"/>
          </a:p>
        </p:txBody>
      </p:sp>
    </p:spTree>
    <p:extLst>
      <p:ext uri="{BB962C8B-B14F-4D97-AF65-F5344CB8AC3E}">
        <p14:creationId xmlns:p14="http://schemas.microsoft.com/office/powerpoint/2010/main" val="1501605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Written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A162D542-39A4-4598-BEB9-D1267FDA8501}" type="slidenum">
              <a:rPr lang="en-US" smtClean="0"/>
              <a:pPr>
                <a:defRPr/>
              </a:pPr>
              <a:t>56</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3">
                    <a:lumMod val="75000"/>
                  </a:schemeClr>
                </a:solidFill>
              </a:rPr>
              <a:t>PowerPoints for every STARS topic</a:t>
            </a:r>
          </a:p>
          <a:p>
            <a:r>
              <a:rPr lang="en-US" dirty="0" smtClean="0">
                <a:solidFill>
                  <a:schemeClr val="accent3">
                    <a:lumMod val="75000"/>
                  </a:schemeClr>
                </a:solidFill>
              </a:rPr>
              <a:t>User </a:t>
            </a:r>
            <a:r>
              <a:rPr lang="en-US" dirty="0">
                <a:solidFill>
                  <a:schemeClr val="accent3">
                    <a:lumMod val="75000"/>
                  </a:schemeClr>
                </a:solidFill>
              </a:rPr>
              <a:t>Roles </a:t>
            </a:r>
            <a:r>
              <a:rPr lang="en-US" dirty="0" smtClean="0">
                <a:solidFill>
                  <a:schemeClr val="accent3">
                    <a:lumMod val="75000"/>
                  </a:schemeClr>
                </a:solidFill>
              </a:rPr>
              <a:t>at-a-glance (one page overview)</a:t>
            </a:r>
          </a:p>
          <a:p>
            <a:r>
              <a:rPr lang="en-US" dirty="0" smtClean="0">
                <a:solidFill>
                  <a:schemeClr val="accent3">
                    <a:lumMod val="75000"/>
                  </a:schemeClr>
                </a:solidFill>
              </a:rPr>
              <a:t>Beneficiary Contacts definitions</a:t>
            </a:r>
          </a:p>
          <a:p>
            <a:r>
              <a:rPr lang="en-US" dirty="0">
                <a:solidFill>
                  <a:schemeClr val="accent3">
                    <a:lumMod val="75000"/>
                  </a:schemeClr>
                </a:solidFill>
              </a:rPr>
              <a:t>Group Outreach and Education definitions</a:t>
            </a:r>
          </a:p>
          <a:p>
            <a:r>
              <a:rPr lang="en-US" dirty="0">
                <a:solidFill>
                  <a:schemeClr val="accent3">
                    <a:lumMod val="75000"/>
                  </a:schemeClr>
                </a:solidFill>
              </a:rPr>
              <a:t>Media Outreach and Education definitions</a:t>
            </a:r>
          </a:p>
          <a:p>
            <a:r>
              <a:rPr lang="en-US" dirty="0" smtClean="0">
                <a:solidFill>
                  <a:schemeClr val="accent3">
                    <a:lumMod val="75000"/>
                  </a:schemeClr>
                </a:solidFill>
              </a:rPr>
              <a:t>Printable versions of the STARS forms</a:t>
            </a:r>
          </a:p>
          <a:p>
            <a:r>
              <a:rPr lang="en-US" dirty="0" smtClean="0">
                <a:solidFill>
                  <a:schemeClr val="accent3">
                    <a:lumMod val="75000"/>
                  </a:schemeClr>
                </a:solidFill>
              </a:rPr>
              <a:t>STARS Security handout (i.e. slick sheet)</a:t>
            </a:r>
          </a:p>
          <a:p>
            <a:r>
              <a:rPr lang="en-US" dirty="0" smtClean="0">
                <a:solidFill>
                  <a:schemeClr val="accent2"/>
                </a:solidFill>
              </a:rPr>
              <a:t>STARS Manual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916711" y="2539775"/>
            <a:ext cx="1614270" cy="2014339"/>
          </a:xfrm>
          <a:prstGeom prst="rect">
            <a:avLst/>
          </a:prstGeom>
        </p:spPr>
      </p:pic>
    </p:spTree>
    <p:extLst>
      <p:ext uri="{BB962C8B-B14F-4D97-AF65-F5344CB8AC3E}">
        <p14:creationId xmlns:p14="http://schemas.microsoft.com/office/powerpoint/2010/main" val="4050980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Webinar Series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34805907"/>
              </p:ext>
            </p:extLst>
          </p:nvPr>
        </p:nvGraphicFramePr>
        <p:xfrm>
          <a:off x="0" y="1219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216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Webinars and Other STARS Resources</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normAutofit lnSpcReduction="10000"/>
          </a:bodyPr>
          <a:lstStyle/>
          <a:p>
            <a:r>
              <a:rPr lang="en-US" dirty="0" smtClean="0"/>
              <a:t>Future Webinar Announcements</a:t>
            </a:r>
          </a:p>
          <a:p>
            <a:pPr lvl="1"/>
            <a:r>
              <a:rPr lang="en-US" dirty="0" smtClean="0"/>
              <a:t>Provided to the SHIP director listserv</a:t>
            </a:r>
          </a:p>
          <a:p>
            <a:pPr lvl="1"/>
            <a:r>
              <a:rPr lang="en-US" dirty="0" smtClean="0"/>
              <a:t>Emailed only to director/administrator users of the Center’s website.</a:t>
            </a:r>
          </a:p>
          <a:p>
            <a:pPr lvl="1"/>
            <a:r>
              <a:rPr lang="en-US" dirty="0" smtClean="0"/>
              <a:t>Directors and Administrators must redistribute invitations within their program. </a:t>
            </a:r>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normAutofit lnSpcReduction="10000"/>
          </a:bodyPr>
          <a:lstStyle/>
          <a:p>
            <a:r>
              <a:rPr lang="en-US" dirty="0" smtClean="0"/>
              <a:t>Webinar PPTs, webinar recordings, job aids, forms, and other resources</a:t>
            </a:r>
          </a:p>
          <a:p>
            <a:pPr lvl="1"/>
            <a:r>
              <a:rPr lang="en-US" dirty="0" smtClean="0"/>
              <a:t>Posted under “Need Help” on the STARS landing page</a:t>
            </a:r>
          </a:p>
        </p:txBody>
      </p:sp>
      <p:pic>
        <p:nvPicPr>
          <p:cNvPr id="7"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2269" t="19607" r="57268" b="52297"/>
          <a:stretch/>
        </p:blipFill>
        <p:spPr bwMode="auto">
          <a:xfrm>
            <a:off x="4787505" y="4755074"/>
            <a:ext cx="3728357" cy="1618595"/>
          </a:xfrm>
          <a:prstGeom prst="rect">
            <a:avLst/>
          </a:prstGeom>
          <a:noFill/>
          <a:ln w="2222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787505" y="5678098"/>
            <a:ext cx="3728357" cy="702423"/>
          </a:xfrm>
          <a:prstGeom prst="rect">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24203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the difference?</a:t>
            </a:r>
            <a:endParaRPr lang="en-US" dirty="0"/>
          </a:p>
        </p:txBody>
      </p:sp>
      <p:sp>
        <p:nvSpPr>
          <p:cNvPr id="8" name="Content Placeholder 7"/>
          <p:cNvSpPr>
            <a:spLocks noGrp="1"/>
          </p:cNvSpPr>
          <p:nvPr>
            <p:ph sz="quarter" idx="2"/>
          </p:nvPr>
        </p:nvSpPr>
        <p:spPr>
          <a:xfrm>
            <a:off x="4624279" y="2364679"/>
            <a:ext cx="3886200" cy="3581400"/>
          </a:xfrm>
          <a:ln w="6350">
            <a:solidFill>
              <a:schemeClr val="tx1"/>
            </a:solidFill>
          </a:ln>
        </p:spPr>
        <p:txBody>
          <a:bodyPr>
            <a:normAutofit/>
          </a:bodyPr>
          <a:lstStyle/>
          <a:p>
            <a:r>
              <a:rPr lang="en-US" sz="2500" dirty="0" smtClean="0"/>
              <a:t>Operated by the SHIP TA Center</a:t>
            </a:r>
          </a:p>
          <a:p>
            <a:r>
              <a:rPr lang="en-US" sz="2500" dirty="0" smtClean="0"/>
              <a:t>Houses resources to help SHIPs train and manage their programs and educate the public</a:t>
            </a:r>
          </a:p>
          <a:p>
            <a:r>
              <a:rPr lang="en-US" sz="2500" dirty="0" smtClean="0"/>
              <a:t>Supported by the SHIP TA Center</a:t>
            </a:r>
          </a:p>
          <a:p>
            <a:endParaRPr lang="en-US" dirty="0"/>
          </a:p>
        </p:txBody>
      </p:sp>
      <p:sp>
        <p:nvSpPr>
          <p:cNvPr id="10" name="Content Placeholder 9"/>
          <p:cNvSpPr>
            <a:spLocks noGrp="1"/>
          </p:cNvSpPr>
          <p:nvPr>
            <p:ph sz="quarter" idx="4"/>
          </p:nvPr>
        </p:nvSpPr>
        <p:spPr>
          <a:xfrm>
            <a:off x="533400" y="2390668"/>
            <a:ext cx="3886200" cy="3581400"/>
          </a:xfrm>
          <a:ln w="6350">
            <a:solidFill>
              <a:schemeClr val="tx1"/>
            </a:solidFill>
          </a:ln>
        </p:spPr>
        <p:txBody>
          <a:bodyPr>
            <a:normAutofit fontScale="85000" lnSpcReduction="20000"/>
          </a:bodyPr>
          <a:lstStyle/>
          <a:p>
            <a:r>
              <a:rPr lang="en-US" dirty="0" smtClean="0"/>
              <a:t>Operated by ACL and Booz Allen Hamilton</a:t>
            </a:r>
          </a:p>
          <a:p>
            <a:r>
              <a:rPr lang="en-US" dirty="0" smtClean="0"/>
              <a:t>SHIP data reporting system</a:t>
            </a:r>
          </a:p>
          <a:p>
            <a:r>
              <a:rPr lang="en-US" dirty="0" smtClean="0"/>
              <a:t>Contains links to all STARS training materials for all Users</a:t>
            </a:r>
          </a:p>
          <a:p>
            <a:r>
              <a:rPr lang="en-US" dirty="0"/>
              <a:t>Supported by ACL, Booz Allen Hamilton, and the SHIP TA Center</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pPr>
              <a:defRPr/>
            </a:pPr>
            <a:fld id="{A162D542-39A4-4598-BEB9-D1267FDA8501}" type="slidenum">
              <a:rPr lang="en-US" smtClean="0"/>
              <a:pPr>
                <a:defRPr/>
              </a:pPr>
              <a:t>59</a:t>
            </a:fld>
            <a:endParaRPr lang="en-US" dirty="0"/>
          </a:p>
        </p:txBody>
      </p:sp>
      <p:sp>
        <p:nvSpPr>
          <p:cNvPr id="7" name="Text Placeholder 6"/>
          <p:cNvSpPr>
            <a:spLocks noGrp="1"/>
          </p:cNvSpPr>
          <p:nvPr>
            <p:ph type="body" sz="quarter" idx="1"/>
          </p:nvPr>
        </p:nvSpPr>
        <p:spPr>
          <a:xfrm>
            <a:off x="4624279" y="1611539"/>
            <a:ext cx="3886200" cy="640080"/>
          </a:xfrm>
        </p:spPr>
        <p:txBody>
          <a:bodyPr>
            <a:normAutofit/>
          </a:bodyPr>
          <a:lstStyle/>
          <a:p>
            <a:r>
              <a:rPr lang="en-US" sz="2800" dirty="0" smtClean="0"/>
              <a:t>* www.shiptacenter.org</a:t>
            </a:r>
            <a:endParaRPr lang="en-US" sz="2800" dirty="0"/>
          </a:p>
        </p:txBody>
      </p:sp>
      <p:sp>
        <p:nvSpPr>
          <p:cNvPr id="9" name="Text Placeholder 8"/>
          <p:cNvSpPr>
            <a:spLocks noGrp="1"/>
          </p:cNvSpPr>
          <p:nvPr>
            <p:ph type="body" sz="quarter" idx="3"/>
          </p:nvPr>
        </p:nvSpPr>
        <p:spPr>
          <a:xfrm>
            <a:off x="533400" y="1604473"/>
            <a:ext cx="3886200" cy="640080"/>
          </a:xfrm>
          <a:solidFill>
            <a:srgbClr val="92D050"/>
          </a:solidFill>
        </p:spPr>
        <p:txBody>
          <a:bodyPr>
            <a:normAutofit/>
          </a:bodyPr>
          <a:lstStyle/>
          <a:p>
            <a:r>
              <a:rPr lang="en-US" sz="3200" dirty="0" smtClean="0"/>
              <a:t>* STARS</a:t>
            </a:r>
            <a:endParaRPr lang="en-US" sz="3200" dirty="0"/>
          </a:p>
        </p:txBody>
      </p:sp>
      <p:sp>
        <p:nvSpPr>
          <p:cNvPr id="11" name="TextBox 10"/>
          <p:cNvSpPr txBox="1"/>
          <p:nvPr/>
        </p:nvSpPr>
        <p:spPr>
          <a:xfrm>
            <a:off x="76200" y="6172200"/>
            <a:ext cx="9067800" cy="707886"/>
          </a:xfrm>
          <a:prstGeom prst="rect">
            <a:avLst/>
          </a:prstGeom>
          <a:noFill/>
        </p:spPr>
        <p:txBody>
          <a:bodyPr wrap="square" rtlCol="0">
            <a:spAutoFit/>
          </a:bodyPr>
          <a:lstStyle/>
          <a:p>
            <a:pPr algn="ctr">
              <a:defRPr/>
            </a:pPr>
            <a:r>
              <a:rPr lang="en-US" dirty="0" smtClean="0">
                <a:solidFill>
                  <a:srgbClr val="595959"/>
                </a:solidFill>
              </a:rPr>
              <a:t>* </a:t>
            </a:r>
            <a:r>
              <a:rPr lang="en-US" sz="2000" dirty="0" smtClean="0">
                <a:solidFill>
                  <a:srgbClr val="595959"/>
                </a:solidFill>
              </a:rPr>
              <a:t>Both require logging in, but they are separate systems and require separate accounts (think </a:t>
            </a:r>
            <a:r>
              <a:rPr lang="en-US" sz="2000" b="1" dirty="0" smtClean="0">
                <a:solidFill>
                  <a:srgbClr val="92D050"/>
                </a:solidFill>
              </a:rPr>
              <a:t>apples</a:t>
            </a:r>
            <a:r>
              <a:rPr lang="en-US" sz="2000" dirty="0" smtClean="0">
                <a:solidFill>
                  <a:srgbClr val="595959"/>
                </a:solidFill>
              </a:rPr>
              <a:t> and </a:t>
            </a:r>
            <a:r>
              <a:rPr lang="en-US" sz="2000" b="1" dirty="0" smtClean="0">
                <a:solidFill>
                  <a:srgbClr val="DD8047">
                    <a:lumMod val="75000"/>
                  </a:srgbClr>
                </a:solidFill>
              </a:rPr>
              <a:t>oranges</a:t>
            </a:r>
            <a:r>
              <a:rPr lang="en-US" sz="2000" dirty="0" smtClean="0">
                <a:solidFill>
                  <a:srgbClr val="595959"/>
                </a:solidFill>
              </a:rPr>
              <a:t>)</a:t>
            </a:r>
            <a:endParaRPr lang="en-US" sz="2000" dirty="0">
              <a:solidFill>
                <a:srgbClr val="595959"/>
              </a:solidFill>
            </a:endParaRPr>
          </a:p>
        </p:txBody>
      </p:sp>
      <p:pic>
        <p:nvPicPr>
          <p:cNvPr id="12" name="Picture 11"/>
          <p:cNvPicPr/>
          <p:nvPr/>
        </p:nvPicPr>
        <p:blipFill rotWithShape="1">
          <a:blip r:embed="rId3"/>
          <a:srcRect l="17436" t="11282" r="55000" b="45231"/>
          <a:stretch/>
        </p:blipFill>
        <p:spPr bwMode="auto">
          <a:xfrm>
            <a:off x="3674480" y="5352198"/>
            <a:ext cx="579120" cy="57086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3589" t="10871" r="51539" b="38052"/>
          <a:stretch/>
        </p:blipFill>
        <p:spPr bwMode="auto">
          <a:xfrm>
            <a:off x="7620000" y="5301416"/>
            <a:ext cx="713483" cy="63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2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type="body" idx="1"/>
          </p:nvPr>
        </p:nvSpPr>
        <p:spPr/>
        <p:txBody>
          <a:bodyPr/>
          <a:lstStyle/>
          <a:p>
            <a:r>
              <a:rPr lang="en-US" dirty="0" smtClean="0"/>
              <a:t>SMP, MIPPA, Duals Demonstration</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35015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normAutofit lnSpcReduction="10000"/>
          </a:bodyPr>
          <a:lstStyle/>
          <a:p>
            <a:pPr lvl="0"/>
            <a:r>
              <a:rPr lang="en-US" dirty="0" smtClean="0"/>
              <a:t>To learn about future STARS training, contact your SHIP program’s leaders.</a:t>
            </a:r>
          </a:p>
          <a:p>
            <a:pPr lvl="0"/>
            <a:r>
              <a:rPr lang="en-US" dirty="0" smtClean="0"/>
              <a:t>For STARS technical assistance, such as with </a:t>
            </a:r>
            <a:r>
              <a:rPr lang="en-US" dirty="0"/>
              <a:t>usernames and </a:t>
            </a:r>
            <a:r>
              <a:rPr lang="en-US" dirty="0" smtClean="0"/>
              <a:t>passwords or your organizational hierarchy, </a:t>
            </a:r>
            <a:r>
              <a:rPr lang="en-US" dirty="0"/>
              <a:t>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or 703-377-4424</a:t>
            </a:r>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877-839-2675.</a:t>
            </a:r>
          </a:p>
        </p:txBody>
      </p:sp>
    </p:spTree>
    <p:extLst>
      <p:ext uri="{BB962C8B-B14F-4D97-AF65-F5344CB8AC3E}">
        <p14:creationId xmlns:p14="http://schemas.microsoft.com/office/powerpoint/2010/main" val="2610270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b="1" dirty="0" smtClean="0"/>
              <a:t>Please send them through chat. </a:t>
            </a:r>
            <a:r>
              <a:rPr lang="en-US" dirty="0" smtClean="0"/>
              <a:t>See the blue chat bubble at the bottom of your screen.</a:t>
            </a:r>
            <a:endParaRPr lang="en-US" dirty="0"/>
          </a:p>
        </p:txBody>
      </p:sp>
      <p:sp>
        <p:nvSpPr>
          <p:cNvPr id="5" name="Title 4"/>
          <p:cNvSpPr>
            <a:spLocks noGrp="1"/>
          </p:cNvSpPr>
          <p:nvPr>
            <p:ph type="title"/>
          </p:nvPr>
        </p:nvSpPr>
        <p:spPr/>
        <p:txBody>
          <a:bodyPr/>
          <a:lstStyle/>
          <a:p>
            <a:r>
              <a:rPr lang="en-US" dirty="0" smtClean="0"/>
              <a:t>Have Questions?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61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038600"/>
            <a:ext cx="7359968" cy="1513618"/>
          </a:xfrm>
          <a:prstGeom prst="rect">
            <a:avLst/>
          </a:prstGeom>
        </p:spPr>
      </p:pic>
      <p:sp>
        <p:nvSpPr>
          <p:cNvPr id="2" name="Oval 1"/>
          <p:cNvSpPr/>
          <p:nvPr/>
        </p:nvSpPr>
        <p:spPr>
          <a:xfrm>
            <a:off x="3810000" y="3952018"/>
            <a:ext cx="1600200" cy="1600200"/>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4343400" y="5676418"/>
            <a:ext cx="484632" cy="978408"/>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12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algn="ctr"/>
            <a:r>
              <a:rPr lang="en-US" sz="2200" i="1" dirty="0" smtClean="0">
                <a:solidFill>
                  <a:srgbClr val="595959"/>
                </a:solidFill>
              </a:rPr>
              <a:t>Today’s webinar materials are available for download within WebEx. </a:t>
            </a:r>
          </a:p>
          <a:p>
            <a:pPr algn="ctr"/>
            <a:r>
              <a:rPr lang="en-US" sz="2200" i="1" dirty="0" smtClean="0">
                <a:solidFill>
                  <a:srgbClr val="595959"/>
                </a:solidFill>
              </a:rPr>
              <a:t>They are also posted at </a:t>
            </a:r>
            <a:r>
              <a:rPr lang="en-US" sz="2200" b="1" i="1" dirty="0" smtClean="0">
                <a:solidFill>
                  <a:srgbClr val="0033CC"/>
                </a:solidFill>
              </a:rPr>
              <a:t>https://stars.acl.gov </a:t>
            </a:r>
          </a:p>
        </p:txBody>
      </p:sp>
      <p:sp>
        <p:nvSpPr>
          <p:cNvPr id="5" name="Slide Number Placeholder 4"/>
          <p:cNvSpPr>
            <a:spLocks noGrp="1"/>
          </p:cNvSpPr>
          <p:nvPr>
            <p:ph type="sldNum" sz="quarter" idx="12"/>
          </p:nvPr>
        </p:nvSpPr>
        <p:spPr/>
        <p:txBody>
          <a:bodyPr>
            <a:normAutofit fontScale="85000" lnSpcReduction="20000"/>
          </a:bodyPr>
          <a:lstStyle/>
          <a:p>
            <a:fld id="{A162D542-39A4-4598-BEB9-D1267FDA8501}" type="slidenum">
              <a:rPr lang="en-US" smtClean="0"/>
              <a:pPr/>
              <a:t>62</a:t>
            </a:fld>
            <a:endParaRPr lang="en-US" dirty="0"/>
          </a:p>
        </p:txBody>
      </p:sp>
      <p:sp>
        <p:nvSpPr>
          <p:cNvPr id="6" name="TextBox 5"/>
          <p:cNvSpPr txBox="1"/>
          <p:nvPr/>
        </p:nvSpPr>
        <p:spPr>
          <a:xfrm>
            <a:off x="152400" y="6108604"/>
            <a:ext cx="8839200" cy="276999"/>
          </a:xfrm>
          <a:prstGeom prst="rect">
            <a:avLst/>
          </a:prstGeom>
          <a:noFill/>
        </p:spPr>
        <p:txBody>
          <a:bodyPr wrap="square" rtlCol="0">
            <a:spAutoFit/>
          </a:bodyPr>
          <a:lstStyle/>
          <a:p>
            <a:pPr algn="ctr"/>
            <a:r>
              <a:rPr lang="en-US" sz="1200" i="1" dirty="0">
                <a:solidFill>
                  <a:srgbClr val="595959"/>
                </a:solidFill>
              </a:rPr>
              <a:t>The production of this webinar was supported by grant </a:t>
            </a:r>
            <a:r>
              <a:rPr lang="en-US" sz="1200" i="1" dirty="0" smtClean="0">
                <a:solidFill>
                  <a:srgbClr val="595959"/>
                </a:solidFill>
              </a:rPr>
              <a:t>number </a:t>
            </a:r>
            <a:r>
              <a:rPr lang="en-US" sz="1200" i="1" dirty="0">
                <a:solidFill>
                  <a:srgbClr val="595959"/>
                </a:solidFill>
              </a:rPr>
              <a:t>90SATC0001 </a:t>
            </a:r>
            <a:r>
              <a:rPr lang="en-US" sz="1200" i="1" dirty="0" smtClean="0">
                <a:solidFill>
                  <a:srgbClr val="595959"/>
                </a:solidFill>
              </a:rPr>
              <a:t>from </a:t>
            </a:r>
            <a:r>
              <a:rPr lang="en-US" sz="1200" i="1" dirty="0">
                <a:solidFill>
                  <a:srgbClr val="595959"/>
                </a:solidFill>
              </a:rPr>
              <a:t>the Administration for Community Living (ACL). </a:t>
            </a:r>
          </a:p>
        </p:txBody>
      </p:sp>
    </p:spTree>
    <p:extLst>
      <p:ext uri="{BB962C8B-B14F-4D97-AF65-F5344CB8AC3E}">
        <p14:creationId xmlns:p14="http://schemas.microsoft.com/office/powerpoint/2010/main" val="2672999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BCF MIPPA Reporting </a:t>
            </a:r>
            <a:endParaRPr lang="en-US" dirty="0"/>
          </a:p>
        </p:txBody>
      </p:sp>
      <p:sp>
        <p:nvSpPr>
          <p:cNvPr id="3" name="Content Placeholder 2"/>
          <p:cNvSpPr>
            <a:spLocks noGrp="1"/>
          </p:cNvSpPr>
          <p:nvPr>
            <p:ph idx="1"/>
          </p:nvPr>
        </p:nvSpPr>
        <p:spPr>
          <a:xfrm>
            <a:off x="457200" y="3301731"/>
            <a:ext cx="8229600" cy="2587625"/>
          </a:xfrm>
        </p:spPr>
        <p:txBody>
          <a:bodyPr/>
          <a:lstStyle/>
          <a:p>
            <a:r>
              <a:rPr lang="en-US" sz="2800" dirty="0" smtClean="0"/>
              <a:t>MIPPA is a required field</a:t>
            </a:r>
          </a:p>
          <a:p>
            <a:r>
              <a:rPr lang="en-US" sz="2800" dirty="0" smtClean="0"/>
              <a:t>Select “Yes” radio button when outreach includes MIPPA topics</a:t>
            </a:r>
          </a:p>
          <a:p>
            <a:endParaRPr lang="en-US" sz="900" dirty="0" smtClean="0"/>
          </a:p>
          <a:p>
            <a:pPr marL="1371600" lvl="3" indent="0">
              <a:buNone/>
            </a:pPr>
            <a:r>
              <a:rPr lang="en-US" dirty="0"/>
              <a:t>	</a:t>
            </a:r>
            <a:r>
              <a:rPr lang="en-US" sz="2200" dirty="0" smtClean="0"/>
              <a:t>MIPPA BCF Topics Discussed include Extra Help/LIS,       	Medicaid, or Medicare </a:t>
            </a:r>
            <a:r>
              <a:rPr lang="en-US" sz="2200" dirty="0"/>
              <a:t>S</a:t>
            </a:r>
            <a:r>
              <a:rPr lang="en-US" sz="2200" dirty="0" smtClean="0"/>
              <a:t>avings Program</a:t>
            </a:r>
            <a:endParaRPr lang="en-US" dirty="0" smtClean="0"/>
          </a:p>
          <a:p>
            <a:endParaRPr lang="en-US" dirty="0"/>
          </a:p>
        </p:txBody>
      </p:sp>
      <p:pic>
        <p:nvPicPr>
          <p:cNvPr id="5" name="Picture 4"/>
          <p:cNvPicPr>
            <a:picLocks noChangeAspect="1"/>
          </p:cNvPicPr>
          <p:nvPr/>
        </p:nvPicPr>
        <p:blipFill rotWithShape="1">
          <a:blip r:embed="rId3"/>
          <a:srcRect r="26350" b="76825"/>
          <a:stretch/>
        </p:blipFill>
        <p:spPr>
          <a:xfrm>
            <a:off x="1225751" y="2192083"/>
            <a:ext cx="6692498" cy="585518"/>
          </a:xfrm>
          <a:prstGeom prst="rect">
            <a:avLst/>
          </a:prstGeom>
          <a:ln>
            <a:noFill/>
          </a:ln>
          <a:effectLst>
            <a:outerShdw blurRad="292100" dist="139700" dir="2700000" algn="tl" rotWithShape="0">
              <a:srgbClr val="333333">
                <a:alpha val="65000"/>
              </a:srgbClr>
            </a:outerShdw>
          </a:effectLst>
        </p:spPr>
      </p:pic>
      <p:pic>
        <p:nvPicPr>
          <p:cNvPr id="6" name="Picture 5" descr="GWFifthGrade - h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1" y="4920010"/>
            <a:ext cx="1587768" cy="1031338"/>
          </a:xfrm>
          <a:prstGeom prst="rect">
            <a:avLst/>
          </a:prstGeom>
        </p:spPr>
      </p:pic>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535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Duals Demo Grants </a:t>
            </a:r>
            <a:endParaRPr lang="en-US" dirty="0"/>
          </a:p>
        </p:txBody>
      </p:sp>
      <p:sp>
        <p:nvSpPr>
          <p:cNvPr id="3" name="Content Placeholder 2"/>
          <p:cNvSpPr>
            <a:spLocks noGrp="1"/>
          </p:cNvSpPr>
          <p:nvPr>
            <p:ph idx="1"/>
          </p:nvPr>
        </p:nvSpPr>
        <p:spPr>
          <a:xfrm>
            <a:off x="457200" y="1787781"/>
            <a:ext cx="8229600" cy="4338382"/>
          </a:xfrm>
        </p:spPr>
        <p:txBody>
          <a:bodyPr/>
          <a:lstStyle/>
          <a:p>
            <a:r>
              <a:rPr lang="en-US" dirty="0" smtClean="0"/>
              <a:t>Current </a:t>
            </a:r>
            <a:r>
              <a:rPr lang="en-US" dirty="0"/>
              <a:t>grantees include CA, IL, MA, MI, NY, </a:t>
            </a:r>
            <a:r>
              <a:rPr lang="en-US" dirty="0" smtClean="0"/>
              <a:t>OH, RI, and </a:t>
            </a:r>
            <a:r>
              <a:rPr lang="en-US" dirty="0"/>
              <a:t>SC</a:t>
            </a:r>
          </a:p>
          <a:p>
            <a:r>
              <a:rPr lang="en-US" dirty="0"/>
              <a:t>Select </a:t>
            </a:r>
            <a:r>
              <a:rPr lang="en-US" dirty="0" smtClean="0"/>
              <a:t>new field “Duals </a:t>
            </a:r>
            <a:r>
              <a:rPr lang="en-US" dirty="0"/>
              <a:t>Demonstration” </a:t>
            </a:r>
            <a:r>
              <a:rPr lang="en-US" dirty="0" smtClean="0"/>
              <a:t>in Additional Topic Details </a:t>
            </a:r>
          </a:p>
          <a:p>
            <a:pPr marL="0" indent="0">
              <a:buNone/>
            </a:pPr>
            <a:endParaRPr lang="en-US" sz="1000" dirty="0" smtClean="0"/>
          </a:p>
          <a:p>
            <a:endParaRPr lang="en-US" dirty="0" smtClean="0"/>
          </a:p>
          <a:p>
            <a:r>
              <a:rPr lang="en-US" dirty="0" smtClean="0"/>
              <a:t>Add “Notes” to capture additional detail related to the Topic Discussed for issue identification and trend tracking. Examples may include:</a:t>
            </a:r>
          </a:p>
        </p:txBody>
      </p:sp>
      <p:grpSp>
        <p:nvGrpSpPr>
          <p:cNvPr id="4" name="Group 3"/>
          <p:cNvGrpSpPr/>
          <p:nvPr/>
        </p:nvGrpSpPr>
        <p:grpSpPr>
          <a:xfrm>
            <a:off x="2514600" y="2743200"/>
            <a:ext cx="4419600" cy="990600"/>
            <a:chOff x="651438" y="4618495"/>
            <a:chExt cx="7717728" cy="1149135"/>
          </a:xfrm>
        </p:grpSpPr>
        <p:pic>
          <p:nvPicPr>
            <p:cNvPr id="5" name="Picture 4"/>
            <p:cNvPicPr>
              <a:picLocks noChangeAspect="1"/>
            </p:cNvPicPr>
            <p:nvPr/>
          </p:nvPicPr>
          <p:blipFill>
            <a:blip r:embed="rId3"/>
            <a:stretch>
              <a:fillRect/>
            </a:stretch>
          </p:blipFill>
          <p:spPr>
            <a:xfrm>
              <a:off x="651438" y="4618495"/>
              <a:ext cx="7717728" cy="1149135"/>
            </a:xfrm>
            <a:prstGeom prst="rect">
              <a:avLst/>
            </a:prstGeom>
            <a:ln>
              <a:noFill/>
            </a:ln>
            <a:effectLst>
              <a:outerShdw blurRad="292100" dist="139700" dir="2700000" algn="tl" rotWithShape="0">
                <a:srgbClr val="333333">
                  <a:alpha val="65000"/>
                </a:srgbClr>
              </a:outerShdw>
            </a:effectLst>
          </p:spPr>
        </p:pic>
        <p:pic>
          <p:nvPicPr>
            <p:cNvPr id="6" name="Picture 5" descr="HEAVY &lt;strong&gt;CHECK MARK&lt;/strong&gt; - letrag"/>
            <p:cNvPicPr>
              <a:picLocks noChangeAspect="1"/>
            </p:cNvPicPr>
            <p:nvPr/>
          </p:nvPicPr>
          <p:blipFill rotWithShape="1">
            <a:blip r:embed="rId4" cstate="print">
              <a:extLst>
                <a:ext uri="{28A0092B-C50C-407E-A947-70E740481C1C}">
                  <a14:useLocalDpi xmlns:a14="http://schemas.microsoft.com/office/drawing/2010/main" val="0"/>
                </a:ext>
              </a:extLst>
            </a:blip>
            <a:srcRect r="27452" b="13361"/>
            <a:stretch/>
          </p:blipFill>
          <p:spPr>
            <a:xfrm>
              <a:off x="3551332" y="4618495"/>
              <a:ext cx="245753" cy="294468"/>
            </a:xfrm>
            <a:prstGeom prst="rect">
              <a:avLst/>
            </a:prstGeom>
          </p:spPr>
        </p:pic>
      </p:grpSp>
      <p:graphicFrame>
        <p:nvGraphicFramePr>
          <p:cNvPr id="7" name="Table 6"/>
          <p:cNvGraphicFramePr>
            <a:graphicFrameLocks noGrp="1"/>
          </p:cNvGraphicFramePr>
          <p:nvPr>
            <p:extLst/>
          </p:nvPr>
        </p:nvGraphicFramePr>
        <p:xfrm>
          <a:off x="609600" y="5011182"/>
          <a:ext cx="7696199" cy="1483360"/>
        </p:xfrm>
        <a:graphic>
          <a:graphicData uri="http://schemas.openxmlformats.org/drawingml/2006/table">
            <a:tbl>
              <a:tblPr firstRow="1" bandRow="1">
                <a:tableStyleId>{5C22544A-7EE6-4342-B048-85BDC9FD1C3A}</a:tableStyleId>
              </a:tblPr>
              <a:tblGrid>
                <a:gridCol w="1752599">
                  <a:extLst>
                    <a:ext uri="{9D8B030D-6E8A-4147-A177-3AD203B41FA5}">
                      <a16:colId xmlns:a16="http://schemas.microsoft.com/office/drawing/2014/main" xmlns="" val="2039222649"/>
                    </a:ext>
                  </a:extLst>
                </a:gridCol>
                <a:gridCol w="5943600">
                  <a:extLst>
                    <a:ext uri="{9D8B030D-6E8A-4147-A177-3AD203B41FA5}">
                      <a16:colId xmlns:a16="http://schemas.microsoft.com/office/drawing/2014/main" xmlns="" val="1514831263"/>
                    </a:ext>
                  </a:extLst>
                </a:gridCol>
              </a:tblGrid>
              <a:tr h="370840">
                <a:tc>
                  <a:txBody>
                    <a:bodyPr/>
                    <a:lstStyle/>
                    <a:p>
                      <a:r>
                        <a:rPr lang="en-US" dirty="0" smtClean="0"/>
                        <a:t>Topic Discussed</a:t>
                      </a:r>
                      <a:endParaRPr lang="en-US" dirty="0"/>
                    </a:p>
                  </a:txBody>
                  <a:tcPr/>
                </a:tc>
                <a:tc>
                  <a:txBody>
                    <a:bodyPr/>
                    <a:lstStyle/>
                    <a:p>
                      <a:r>
                        <a:rPr lang="en-US" dirty="0" smtClean="0"/>
                        <a:t>Sample ‘Note’</a:t>
                      </a:r>
                      <a:endParaRPr lang="en-US" dirty="0"/>
                    </a:p>
                  </a:txBody>
                  <a:tcPr/>
                </a:tc>
                <a:extLst>
                  <a:ext uri="{0D108BD9-81ED-4DB2-BD59-A6C34878D82A}">
                    <a16:rowId xmlns:a16="http://schemas.microsoft.com/office/drawing/2014/main" xmlns="" val="2126767978"/>
                  </a:ext>
                </a:extLst>
              </a:tr>
              <a:tr h="370840">
                <a:tc>
                  <a:txBody>
                    <a:bodyPr/>
                    <a:lstStyle/>
                    <a:p>
                      <a:r>
                        <a:rPr lang="en-US" sz="1600" dirty="0" smtClean="0"/>
                        <a:t>Claims/Billing</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New MSN questions or improper billing</a:t>
                      </a:r>
                    </a:p>
                  </a:txBody>
                  <a:tcPr/>
                </a:tc>
                <a:extLst>
                  <a:ext uri="{0D108BD9-81ED-4DB2-BD59-A6C34878D82A}">
                    <a16:rowId xmlns:a16="http://schemas.microsoft.com/office/drawing/2014/main" xmlns="" val="3525589579"/>
                  </a:ext>
                </a:extLst>
              </a:tr>
              <a:tr h="370840">
                <a:tc>
                  <a:txBody>
                    <a:bodyPr/>
                    <a:lstStyle/>
                    <a:p>
                      <a:r>
                        <a:rPr lang="en-US" sz="1600" dirty="0" smtClean="0"/>
                        <a:t>Medicare Buy-in</a:t>
                      </a:r>
                      <a:endParaRPr lang="en-US" sz="1600" dirty="0"/>
                    </a:p>
                  </a:txBody>
                  <a:tcPr/>
                </a:tc>
                <a:tc>
                  <a:txBody>
                    <a:bodyPr/>
                    <a:lstStyle/>
                    <a:p>
                      <a:pPr lvl="0"/>
                      <a:r>
                        <a:rPr lang="en-US" sz="1600" dirty="0" smtClean="0"/>
                        <a:t>Part A Buy-in processing concerns with the local SSA office </a:t>
                      </a:r>
                    </a:p>
                  </a:txBody>
                  <a:tcPr/>
                </a:tc>
                <a:extLst>
                  <a:ext uri="{0D108BD9-81ED-4DB2-BD59-A6C34878D82A}">
                    <a16:rowId xmlns:a16="http://schemas.microsoft.com/office/drawing/2014/main" xmlns="" val="35015668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Medicare Buy-in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Data communication concerns among the state, SSA, or CMS systems</a:t>
                      </a:r>
                    </a:p>
                  </a:txBody>
                  <a:tcPr/>
                </a:tc>
                <a:extLst>
                  <a:ext uri="{0D108BD9-81ED-4DB2-BD59-A6C34878D82A}">
                    <a16:rowId xmlns:a16="http://schemas.microsoft.com/office/drawing/2014/main" xmlns="" val="3371712032"/>
                  </a:ext>
                </a:extLst>
              </a:tr>
            </a:tbl>
          </a:graphicData>
        </a:graphic>
      </p:graphicFrame>
    </p:spTree>
    <p:extLst>
      <p:ext uri="{BB962C8B-B14F-4D97-AF65-F5344CB8AC3E}">
        <p14:creationId xmlns:p14="http://schemas.microsoft.com/office/powerpoint/2010/main" val="4824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Demonstration Viewing Tips</a:t>
            </a:r>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dirty="0"/>
          </a:p>
        </p:txBody>
      </p:sp>
      <p:sp>
        <p:nvSpPr>
          <p:cNvPr id="6" name="Content Placeholder 5"/>
          <p:cNvSpPr>
            <a:spLocks noGrp="1"/>
          </p:cNvSpPr>
          <p:nvPr>
            <p:ph idx="1"/>
          </p:nvPr>
        </p:nvSpPr>
        <p:spPr>
          <a:xfrm>
            <a:off x="687204" y="1752600"/>
            <a:ext cx="4352613" cy="4876800"/>
          </a:xfrm>
        </p:spPr>
        <p:txBody>
          <a:bodyPr>
            <a:normAutofit fontScale="92500" lnSpcReduction="20000"/>
          </a:bodyPr>
          <a:lstStyle/>
          <a:p>
            <a:pPr marL="68580" indent="0">
              <a:buNone/>
            </a:pPr>
            <a:r>
              <a:rPr lang="en-US" sz="3300" dirty="0" smtClean="0"/>
              <a:t>During the demo, a gray box may appear on your screen with your initials. </a:t>
            </a:r>
          </a:p>
          <a:p>
            <a:pPr marL="68580" indent="0">
              <a:buNone/>
            </a:pPr>
            <a:r>
              <a:rPr lang="en-US" b="1" dirty="0" smtClean="0"/>
              <a:t>You can: </a:t>
            </a:r>
          </a:p>
          <a:p>
            <a:r>
              <a:rPr lang="en-US" b="1" dirty="0" smtClean="0"/>
              <a:t>Close the box </a:t>
            </a:r>
            <a:r>
              <a:rPr lang="en-US" dirty="0"/>
              <a:t>by clicking the arrow in the upper left corner of the </a:t>
            </a:r>
            <a:r>
              <a:rPr lang="en-US" dirty="0" smtClean="0"/>
              <a:t>box. </a:t>
            </a:r>
          </a:p>
          <a:p>
            <a:r>
              <a:rPr lang="en-US" dirty="0" smtClean="0"/>
              <a:t>Grab </a:t>
            </a:r>
            <a:r>
              <a:rPr lang="en-US" dirty="0"/>
              <a:t>the box and </a:t>
            </a:r>
            <a:r>
              <a:rPr lang="en-US" b="1" dirty="0"/>
              <a:t>move it out of the </a:t>
            </a:r>
            <a:r>
              <a:rPr lang="en-US" b="1" dirty="0" smtClean="0"/>
              <a:t>way</a:t>
            </a:r>
            <a:r>
              <a:rPr lang="en-US" dirty="0" smtClean="0"/>
              <a:t>. </a:t>
            </a:r>
          </a:p>
          <a:p>
            <a:r>
              <a:rPr lang="en-US" dirty="0" smtClean="0"/>
              <a:t>Click the </a:t>
            </a:r>
            <a:r>
              <a:rPr lang="en-US" b="1" dirty="0" smtClean="0"/>
              <a:t>“Escape” key</a:t>
            </a:r>
            <a:r>
              <a:rPr lang="en-US" dirty="0" smtClean="0"/>
              <a:t> </a:t>
            </a:r>
            <a:r>
              <a:rPr lang="en-US" b="1" dirty="0" smtClean="0"/>
              <a:t>on your keyboard</a:t>
            </a:r>
            <a:r>
              <a:rPr lang="en-US" dirty="0" smtClean="0"/>
              <a:t> to show the panels on the right instead.</a:t>
            </a:r>
            <a:endParaRPr lang="en-US" dirty="0"/>
          </a:p>
          <a:p>
            <a:endParaRPr lang="en-US" dirty="0" smtClean="0"/>
          </a:p>
          <a:p>
            <a:endParaRPr lang="en-US" dirty="0"/>
          </a:p>
        </p:txBody>
      </p:sp>
      <p:pic>
        <p:nvPicPr>
          <p:cNvPr id="7" name="Picture 6"/>
          <p:cNvPicPr>
            <a:picLocks noChangeAspect="1"/>
          </p:cNvPicPr>
          <p:nvPr/>
        </p:nvPicPr>
        <p:blipFill rotWithShape="1">
          <a:blip r:embed="rId3"/>
          <a:srcRect b="11815"/>
          <a:stretch/>
        </p:blipFill>
        <p:spPr>
          <a:xfrm>
            <a:off x="5039818" y="2623279"/>
            <a:ext cx="3970595" cy="1948721"/>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5039818" y="2623279"/>
            <a:ext cx="740763" cy="609600"/>
          </a:xfrm>
          <a:prstGeom prst="rect">
            <a:avLst/>
          </a:prstGeom>
        </p:spPr>
      </p:pic>
      <p:cxnSp>
        <p:nvCxnSpPr>
          <p:cNvPr id="5" name="Straight Arrow Connector 4"/>
          <p:cNvCxnSpPr/>
          <p:nvPr/>
        </p:nvCxnSpPr>
        <p:spPr>
          <a:xfrm flipV="1">
            <a:off x="2819400" y="2819400"/>
            <a:ext cx="2133600" cy="5334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98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11023</TotalTime>
  <Words>5465</Words>
  <Application>Microsoft Office PowerPoint</Application>
  <PresentationFormat>On-screen Show (4:3)</PresentationFormat>
  <Paragraphs>556</Paragraphs>
  <Slides>62</Slides>
  <Notes>61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62</vt:i4>
      </vt:variant>
    </vt:vector>
  </HeadingPairs>
  <TitlesOfParts>
    <vt:vector size="74" baseType="lpstr">
      <vt:lpstr>MS PGothic</vt:lpstr>
      <vt:lpstr>Arial</vt:lpstr>
      <vt:lpstr>Calibri</vt:lpstr>
      <vt:lpstr>MS Mincho</vt:lpstr>
      <vt:lpstr>Tw Cen MT</vt:lpstr>
      <vt:lpstr>Wingdings</vt:lpstr>
      <vt:lpstr>Wingdings 2</vt:lpstr>
      <vt:lpstr>Median</vt:lpstr>
      <vt:lpstr>ACL</vt:lpstr>
      <vt:lpstr>1_ACL</vt:lpstr>
      <vt:lpstr>8_Median</vt:lpstr>
      <vt:lpstr>1_Median</vt:lpstr>
      <vt:lpstr>STARS Training: Beneficiary Contact Form -Ginny Paulson, SHIP TA Center</vt:lpstr>
      <vt:lpstr>PowerPoint Presentation</vt:lpstr>
      <vt:lpstr>Agenda</vt:lpstr>
      <vt:lpstr>About STARS</vt:lpstr>
      <vt:lpstr>STARS</vt:lpstr>
      <vt:lpstr>Sharing Data Overview </vt:lpstr>
      <vt:lpstr>BCF MIPPA Reporting </vt:lpstr>
      <vt:lpstr>CMS Duals Demo Grants </vt:lpstr>
      <vt:lpstr>Demonstration Viewing Tips</vt:lpstr>
      <vt:lpstr>Demonstration</vt:lpstr>
      <vt:lpstr>Beneficiary Contact Form</vt:lpstr>
      <vt:lpstr>Session Conducted By</vt:lpstr>
      <vt:lpstr>Beneficiary Information</vt:lpstr>
      <vt:lpstr>Beneficiary Residence Info</vt:lpstr>
      <vt:lpstr>How Did Beneficiary Learn About SHIP?</vt:lpstr>
      <vt:lpstr>Method of Contact Changes</vt:lpstr>
      <vt:lpstr>Beneficiary Demographics</vt:lpstr>
      <vt:lpstr>Topics Discussed</vt:lpstr>
      <vt:lpstr>New Topics Discussed: Disenrollment</vt:lpstr>
      <vt:lpstr>New Topics Discussed: Part D LIS</vt:lpstr>
      <vt:lpstr>New Topics Discussed: Medicaid</vt:lpstr>
      <vt:lpstr>New Topics Discussed: Other Insurance</vt:lpstr>
      <vt:lpstr>New Topics Discussed: Additional Topics</vt:lpstr>
      <vt:lpstr>Time Spent</vt:lpstr>
      <vt:lpstr>Status</vt:lpstr>
      <vt:lpstr>SUFs, Notes, and Attach File</vt:lpstr>
      <vt:lpstr>Part Two</vt:lpstr>
      <vt:lpstr>SHIP Beneficiary Additional Sessions</vt:lpstr>
      <vt:lpstr>Additional Contacts on Same Issue</vt:lpstr>
      <vt:lpstr>Entering Additional Sessions</vt:lpstr>
      <vt:lpstr>What if fields I need aren’t on the Beneficiary Additional Sessions (BAS) tab?</vt:lpstr>
      <vt:lpstr>What if fields I need aren’t on the Beneficiary Additional Sessions (BAS) tab? (Continued)</vt:lpstr>
      <vt:lpstr>SYSTEM SECURITY</vt:lpstr>
      <vt:lpstr>STARS Security</vt:lpstr>
      <vt:lpstr>PII and PHI</vt:lpstr>
      <vt:lpstr>Tips for Handling Sensitive Data</vt:lpstr>
      <vt:lpstr>Part D/MAPD Enrollment Data</vt:lpstr>
      <vt:lpstr>Overview</vt:lpstr>
      <vt:lpstr>Components of New Data</vt:lpstr>
      <vt:lpstr>Part D/MAPD Enrollment Data Steps</vt:lpstr>
      <vt:lpstr>PowerPoint Presentation</vt:lpstr>
      <vt:lpstr>Step 2: Application Confirmation</vt:lpstr>
      <vt:lpstr>Step 3: Enter Cost Data in STARS SUFs</vt:lpstr>
      <vt:lpstr>Step 4: Attach Cost Verification Sources</vt:lpstr>
      <vt:lpstr>Data Transfer from NPR</vt:lpstr>
      <vt:lpstr>Data Transfer and Timing</vt:lpstr>
      <vt:lpstr>Accessing NPR Data in STARS</vt:lpstr>
      <vt:lpstr>STARS Access</vt:lpstr>
      <vt:lpstr>New STARS User Access</vt:lpstr>
      <vt:lpstr>Credentials email</vt:lpstr>
      <vt:lpstr>Password Email (possibility A)</vt:lpstr>
      <vt:lpstr>Password Email (possibility B)</vt:lpstr>
      <vt:lpstr>STARS Resources, Training, and Support</vt:lpstr>
      <vt:lpstr>STARS Landing Page</vt:lpstr>
      <vt:lpstr>STARS Job Aids</vt:lpstr>
      <vt:lpstr>Other Written Resources</vt:lpstr>
      <vt:lpstr>STARS Webinar Series</vt:lpstr>
      <vt:lpstr>Webinars and Other STARS Resources</vt:lpstr>
      <vt:lpstr>What’s the difference?</vt:lpstr>
      <vt:lpstr>Individualized Technical Assistance</vt:lpstr>
      <vt:lpstr>Have Questions?</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Sue Pleggenkuhle</cp:lastModifiedBy>
  <cp:revision>726</cp:revision>
  <cp:lastPrinted>2018-09-19T14:39:04Z</cp:lastPrinted>
  <dcterms:created xsi:type="dcterms:W3CDTF">2016-03-07T21:56:05Z</dcterms:created>
  <dcterms:modified xsi:type="dcterms:W3CDTF">2018-11-27T16:26:10Z</dcterms:modified>
</cp:coreProperties>
</file>