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4" r:id="rId5"/>
    <p:sldId id="268" r:id="rId6"/>
    <p:sldId id="259" r:id="rId7"/>
    <p:sldId id="265" r:id="rId8"/>
    <p:sldId id="266" r:id="rId9"/>
    <p:sldId id="263" r:id="rId10"/>
    <p:sldId id="269" r:id="rId11"/>
    <p:sldId id="267" r:id="rId12"/>
    <p:sldId id="261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 autoAdjust="0"/>
    <p:restoredTop sz="94672" autoAdjust="0"/>
  </p:normalViewPr>
  <p:slideViewPr>
    <p:cSldViewPr snapToGrid="0" snapToObjects="1">
      <p:cViewPr varScale="1">
        <p:scale>
          <a:sx n="81" d="100"/>
          <a:sy n="81" d="100"/>
        </p:scale>
        <p:origin x="101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58681"/>
            <a:ext cx="7772400" cy="1130492"/>
          </a:xfrm>
        </p:spPr>
        <p:txBody>
          <a:bodyPr anchor="ctr" anchorCtr="0">
            <a:noAutofit/>
          </a:bodyPr>
          <a:lstStyle>
            <a:lvl1pPr algn="ctr">
              <a:defRPr sz="5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34975"/>
            <a:ext cx="7772400" cy="553038"/>
          </a:xfrm>
        </p:spPr>
        <p:txBody>
          <a:bodyPr/>
          <a:lstStyle>
            <a:lvl1pPr marL="0" indent="0" algn="ctr">
              <a:buNone/>
              <a:defRPr>
                <a:solidFill>
                  <a:srgbClr val="00529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630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867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3860"/>
            <a:ext cx="8229600" cy="2499153"/>
          </a:xfrm>
        </p:spPr>
        <p:txBody>
          <a:bodyPr/>
          <a:lstStyle>
            <a:lvl1pPr>
              <a:defRPr sz="25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457200" y="4546388"/>
            <a:ext cx="2697480" cy="2025258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1"/>
          </p:nvPr>
        </p:nvSpPr>
        <p:spPr>
          <a:xfrm>
            <a:off x="3221845" y="4546388"/>
            <a:ext cx="2697480" cy="2025258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2"/>
          </p:nvPr>
        </p:nvSpPr>
        <p:spPr>
          <a:xfrm>
            <a:off x="5989320" y="4546388"/>
            <a:ext cx="2697480" cy="2025258"/>
          </a:xfrm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585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496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31921"/>
            <a:ext cx="4038600" cy="42942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31921"/>
            <a:ext cx="4038600" cy="42942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82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15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82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636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62957"/>
            <a:ext cx="8229600" cy="609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4094"/>
            <a:ext cx="8229600" cy="41420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76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4" r:id="rId6"/>
    <p:sldLayoutId id="2147483655" r:id="rId7"/>
    <p:sldLayoutId id="2147483661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rgbClr val="00529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tars@shiptacenter.org" TargetMode="External"/><Relationship Id="rId2" Type="http://schemas.openxmlformats.org/officeDocument/2006/relationships/hyperlink" Target="mailto:BoozAllenSTARSHelpDesk@bah.com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API &amp; STARS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571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Where to Find API Resources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300" t="11520" r="18700" b="47295"/>
          <a:stretch/>
        </p:blipFill>
        <p:spPr>
          <a:xfrm>
            <a:off x="274320" y="1783080"/>
            <a:ext cx="8412480" cy="423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3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FAQs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6239"/>
            <a:ext cx="8229600" cy="4142069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Errors</a:t>
            </a:r>
          </a:p>
          <a:p>
            <a:pPr lvl="1"/>
            <a:r>
              <a:rPr lang="en-US" sz="2000" dirty="0"/>
              <a:t>The full record will get rejected if an improper value is submitted.</a:t>
            </a:r>
          </a:p>
          <a:p>
            <a:pPr lvl="1"/>
            <a:r>
              <a:rPr lang="en-US" sz="2000" dirty="0"/>
              <a:t>Records are internally validated by STARS and improper values will be rejected with a 400 error.</a:t>
            </a:r>
          </a:p>
          <a:p>
            <a:pPr lvl="1"/>
            <a:r>
              <a:rPr lang="en-US" sz="2000" dirty="0" smtClean="0"/>
              <a:t>API </a:t>
            </a:r>
            <a:r>
              <a:rPr lang="en-US" sz="2000" dirty="0"/>
              <a:t>functionality will embellish </a:t>
            </a:r>
            <a:r>
              <a:rPr lang="en-US" sz="2000" dirty="0" smtClean="0"/>
              <a:t>error </a:t>
            </a:r>
            <a:r>
              <a:rPr lang="en-US" sz="2000" dirty="0"/>
              <a:t>codes with additional information indicating why the record cannot be saved and in which field the error is located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Scheduled </a:t>
            </a:r>
            <a:r>
              <a:rPr lang="en-US" sz="2000" dirty="0"/>
              <a:t>maintenance notifications will be released through Booz Allen and ACL prior to down </a:t>
            </a:r>
            <a:r>
              <a:rPr lang="en-US" sz="2000" dirty="0" smtClean="0"/>
              <a:t>times.</a:t>
            </a:r>
          </a:p>
          <a:p>
            <a:r>
              <a:rPr lang="en-US" sz="2000" dirty="0" smtClean="0"/>
              <a:t>Records sent by API are </a:t>
            </a:r>
            <a:r>
              <a:rPr lang="en-US" sz="2000" dirty="0"/>
              <a:t>immediately processed and accessible through the Case Number in the response. </a:t>
            </a:r>
            <a:endParaRPr lang="en-US" sz="2000" dirty="0" smtClean="0"/>
          </a:p>
          <a:p>
            <a:r>
              <a:rPr lang="en-US" sz="2000" dirty="0" smtClean="0"/>
              <a:t>Last batch upload into NPR: September data by end of October; all October data should </a:t>
            </a:r>
            <a:r>
              <a:rPr lang="en-US" sz="2000" smtClean="0"/>
              <a:t>be sent by API.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51231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76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Technical questions &amp; troubleshooting: </a:t>
            </a:r>
            <a:r>
              <a:rPr lang="en-US" u="sng" dirty="0" smtClean="0">
                <a:hlinkClick r:id="rId2"/>
              </a:rPr>
              <a:t>BoozAllenSTARSHelpDesk@bah.com</a:t>
            </a:r>
            <a:r>
              <a:rPr lang="en-US" dirty="0" smtClean="0"/>
              <a:t> </a:t>
            </a:r>
          </a:p>
          <a:p>
            <a:r>
              <a:rPr lang="en-US" dirty="0" smtClean="0"/>
              <a:t>STARS training or resources: </a:t>
            </a:r>
            <a:r>
              <a:rPr lang="en-US" dirty="0" smtClean="0">
                <a:hlinkClick r:id="rId3"/>
              </a:rPr>
              <a:t>stars@shiptacenter.org</a:t>
            </a:r>
            <a:r>
              <a:rPr lang="en-US" dirty="0"/>
              <a:t> </a:t>
            </a:r>
          </a:p>
        </p:txBody>
      </p:sp>
      <p:pic>
        <p:nvPicPr>
          <p:cNvPr id="7" name="Picture Placeholder 6" descr="Senior Asian American man embracing his grandkids."/>
          <p:cNvPicPr>
            <a:picLocks noGrp="1" noChangeAspect="1"/>
          </p:cNvPicPr>
          <p:nvPr>
            <p:ph type="pic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8" r="15688"/>
          <a:stretch>
            <a:fillRect/>
          </a:stretch>
        </p:blipFill>
        <p:spPr/>
      </p:pic>
      <p:pic>
        <p:nvPicPr>
          <p:cNvPr id="8" name="Picture Placeholder 7" descr="Special needs boy playing with his father."/>
          <p:cNvPicPr>
            <a:picLocks noGrp="1" noChangeAspect="1"/>
          </p:cNvPicPr>
          <p:nvPr>
            <p:ph type="pic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8" r="15688"/>
          <a:stretch>
            <a:fillRect/>
          </a:stretch>
        </p:blipFill>
        <p:spPr/>
      </p:pic>
      <p:pic>
        <p:nvPicPr>
          <p:cNvPr id="9" name="Picture Placeholder 8" descr="African American Woman in a wheelchair posing with her caretaker."/>
          <p:cNvPicPr>
            <a:picLocks noGrp="1" noChangeAspect="1"/>
          </p:cNvPicPr>
          <p:nvPr>
            <p:ph type="pic" idx="1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6" r="155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01148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API Updates</a:t>
            </a:r>
          </a:p>
          <a:p>
            <a:r>
              <a:rPr lang="en-US" dirty="0" smtClean="0"/>
              <a:t>Q&amp;A with ACL &amp; Booz Allen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591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Options for States/Sites that Used Batch Upload in NPR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691123" y="1791746"/>
            <a:ext cx="1948873" cy="194898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Batch Upload in NPR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27337" y="4503388"/>
            <a:ext cx="1953493" cy="147782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 smtClean="0"/>
              <a:t>Transfer Data through API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64164" y="4503388"/>
            <a:ext cx="1971961" cy="150290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dirty="0" smtClean="0"/>
              <a:t>Direct Entry into STARS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2741940">
            <a:off x="5046551" y="3875201"/>
            <a:ext cx="1186891" cy="30983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8063474">
            <a:off x="3114253" y="3874723"/>
            <a:ext cx="1186891" cy="30983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03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Timing of </a:t>
            </a:r>
            <a:r>
              <a:rPr lang="en-US" smtClean="0"/>
              <a:t>the Transition to STARS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319" t="11182" r="18358" b="5324"/>
          <a:stretch/>
        </p:blipFill>
        <p:spPr>
          <a:xfrm>
            <a:off x="1304924" y="1672533"/>
            <a:ext cx="6829425" cy="498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41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Can &amp; Cannot Be Sent by API to STARS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Can be Sent via API:</a:t>
            </a:r>
          </a:p>
          <a:p>
            <a:r>
              <a:rPr lang="en-US" dirty="0" smtClean="0"/>
              <a:t>Beneficiary Contact form</a:t>
            </a:r>
          </a:p>
          <a:p>
            <a:r>
              <a:rPr lang="en-US" dirty="0" smtClean="0"/>
              <a:t>Group Outreach &amp; Education form</a:t>
            </a:r>
          </a:p>
          <a:p>
            <a:r>
              <a:rPr lang="en-US" dirty="0" smtClean="0"/>
              <a:t>Media Outreach &amp; Education form</a:t>
            </a:r>
          </a:p>
          <a:p>
            <a:r>
              <a:rPr lang="en-US" dirty="0" smtClean="0"/>
              <a:t>Send to SMP functionality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Cannot be Sent via API:</a:t>
            </a:r>
          </a:p>
          <a:p>
            <a:r>
              <a:rPr lang="en-US" dirty="0" smtClean="0"/>
              <a:t>Additional Sessions</a:t>
            </a:r>
          </a:p>
          <a:p>
            <a:r>
              <a:rPr lang="en-US" dirty="0" smtClean="0"/>
              <a:t>Additional Presenters </a:t>
            </a:r>
            <a:endParaRPr lang="en-US" dirty="0"/>
          </a:p>
          <a:p>
            <a:r>
              <a:rPr lang="en-US" dirty="0"/>
              <a:t>Team Member form </a:t>
            </a:r>
            <a:endParaRPr lang="en-US" dirty="0" smtClean="0"/>
          </a:p>
          <a:p>
            <a:r>
              <a:rPr lang="en-US" dirty="0" smtClean="0"/>
              <a:t>Update forms</a:t>
            </a:r>
          </a:p>
          <a:p>
            <a:r>
              <a:rPr lang="en-US" dirty="0" smtClean="0"/>
              <a:t>Delete forms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27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Recent Updates to API Specs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Use Fields 1 &amp; 2 are now PDP/MA-PD Cost Fields</a:t>
            </a:r>
          </a:p>
          <a:p>
            <a:r>
              <a:rPr lang="en-US" dirty="0" smtClean="0"/>
              <a:t>BCF: “Topics Discussed” Guidance Added</a:t>
            </a:r>
          </a:p>
          <a:p>
            <a:r>
              <a:rPr lang="en-US" dirty="0" smtClean="0"/>
              <a:t>BCF: Duals Demonstration Guidance Added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6058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Resources Available for API SHIPs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API Specifications (.</a:t>
            </a:r>
            <a:r>
              <a:rPr lang="en-US" dirty="0" err="1" smtClean="0"/>
              <a:t>yaml</a:t>
            </a:r>
            <a:r>
              <a:rPr lang="en-US" dirty="0" smtClean="0"/>
              <a:t> file)</a:t>
            </a:r>
          </a:p>
          <a:p>
            <a:r>
              <a:rPr lang="en-US" dirty="0" smtClean="0"/>
              <a:t>List of STARS fields and type of fields (Excel)</a:t>
            </a:r>
          </a:p>
          <a:p>
            <a:r>
              <a:rPr lang="en-US" dirty="0" smtClean="0"/>
              <a:t>Database IDs for Prod &amp; QA Environment (Excel)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91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Relevant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NPR to STARS Mapping</a:t>
            </a:r>
          </a:p>
          <a:p>
            <a:r>
              <a:rPr lang="en-US" dirty="0" smtClean="0"/>
              <a:t>STARS to SIRS Mapping (Co-located SHIPs &amp; SMPs)</a:t>
            </a:r>
          </a:p>
          <a:p>
            <a:r>
              <a:rPr lang="en-US" dirty="0" smtClean="0"/>
              <a:t>Hard copy versions of all forms (with dropdown options/all fields listed)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312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to Find API Resources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8908" y="5631872"/>
            <a:ext cx="6791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stars.entellitrak.com</a:t>
            </a:r>
            <a:endParaRPr lang="en-US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3894" b="62278"/>
          <a:stretch/>
        </p:blipFill>
        <p:spPr>
          <a:xfrm>
            <a:off x="236905" y="1799158"/>
            <a:ext cx="8842440" cy="2465358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 rot="5400000">
            <a:off x="4491870" y="3057236"/>
            <a:ext cx="332509" cy="147781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73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319</Words>
  <Application>Microsoft Office PowerPoint</Application>
  <PresentationFormat>On-screen Show (4:3)</PresentationFormat>
  <Paragraphs>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API &amp; STARS</vt:lpstr>
      <vt:lpstr>Agenda</vt:lpstr>
      <vt:lpstr>Options for States/Sites that Used Batch Upload in NPR</vt:lpstr>
      <vt:lpstr>Timing of the Transition to STARS</vt:lpstr>
      <vt:lpstr>What Can &amp; Cannot Be Sent by API to STARS </vt:lpstr>
      <vt:lpstr>Recent Updates to API Specs</vt:lpstr>
      <vt:lpstr>Resources Available for API SHIPs </vt:lpstr>
      <vt:lpstr>Other Relevant Resources</vt:lpstr>
      <vt:lpstr>Where to Find API Resources</vt:lpstr>
      <vt:lpstr>Where to Find API Resources</vt:lpstr>
      <vt:lpstr>FAQs</vt:lpstr>
      <vt:lpstr>Q&amp;A</vt:lpstr>
      <vt:lpstr>Contact Information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Leslie Green</dc:creator>
  <cp:lastModifiedBy>Ginny Paulson</cp:lastModifiedBy>
  <cp:revision>53</cp:revision>
  <dcterms:created xsi:type="dcterms:W3CDTF">2013-01-31T18:22:30Z</dcterms:created>
  <dcterms:modified xsi:type="dcterms:W3CDTF">2018-07-31T15:33:09Z</dcterms:modified>
</cp:coreProperties>
</file>